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4" r:id="rId6"/>
    <p:sldId id="276" r:id="rId7"/>
    <p:sldId id="277" r:id="rId8"/>
    <p:sldId id="278" r:id="rId9"/>
    <p:sldId id="279" r:id="rId10"/>
    <p:sldId id="280" r:id="rId11"/>
    <p:sldId id="28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259BEA-82BC-4476-91F2-380E77DB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DE9C3-2AB8-44E5-BCFE-5DD42DFC5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858F-6309-4F09-BEA0-6CBF97E5580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971B-9BC3-41DB-91DC-F03F5C808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720E-F4E2-435B-A885-9194BA3026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AE00-5498-4F06-8655-F21703489B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53C5D-CD12-6D4C-A980-0612968271E2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67F0-0840-1348-BFE4-C6298BBC0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5D0B1B9-C7DF-F64A-B488-12B3D509092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7C1C-DA5E-F743-826B-CB70C940D4E6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0E4C-E478-1D40-94DF-17D7429B053A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C1B7F-CD73-441E-89FC-46AA9E8B5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50" y="2406650"/>
            <a:ext cx="8663700" cy="34776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97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5E0F-8980-D24A-B2F9-0C7A13C6A6DE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1EE2-1449-2741-9D08-61623EFC2A0E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7560-49B8-714F-A7F1-D946D3E64C2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237C-03C9-D843-906B-96D98C6B2D61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D2BD-1F35-9841-A6BF-76BE540EE01F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40A-5592-5744-BFD7-61B04D70BFE7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370-372E-0846-B090-5E6EF97A3B62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8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CA6CA-E140-824D-8E8B-5CC5036BDBAE}" type="datetime1">
              <a:rPr lang="en-US" noProof="0" smtClean="0"/>
              <a:pPr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66" r:id="rId15"/>
    <p:sldLayoutId id="21474838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State Regulations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MINIMUM REQUIREMENTS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22145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Required Days and Weeks of Instruction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acade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mic calendar must include at least </a:t>
            </a: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175 days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 of instruction (including final examination days).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</a:rPr>
              <a:t>The primary terms of the calendar must include at least </a:t>
            </a:r>
            <a:r>
              <a:rPr lang="en-US" sz="2200" b="1" dirty="0">
                <a:solidFill>
                  <a:srgbClr val="000000"/>
                </a:solidFill>
              </a:rPr>
              <a:t>32 weeks </a:t>
            </a:r>
            <a:r>
              <a:rPr lang="en-US" sz="2200" dirty="0">
                <a:solidFill>
                  <a:srgbClr val="000000"/>
                </a:solidFill>
              </a:rPr>
              <a:t>of instruction. Each of the required weeks must have at least three days of instruction.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237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REQUIRED DAYS OF INSTRUCTION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175 Days in 32 Weeks ?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Since 32 x 5 = 160, in order to allow districts to meet the 175-day requirement within 32 weeks, the State approved a change in the minimum requirement for a “day” of instruction to allow Saturdays and Sundays to be counted if they include at least three hours of instruction. 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Colleges must offer some weekend classes in order to operate with a compressed calendar.</a:t>
            </a: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2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MANDATED HOLIDAYS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State-mandated Holidays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firm rule concerning mandated holidays applies to all academic calendars, traditional and compressed.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No hours of instruction can be reported for apportionment funding for classes held on the ten mandated holidays. 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None of those holidays can be counted toward the 175-day requirement.</a:t>
            </a:r>
          </a:p>
        </p:txBody>
      </p:sp>
    </p:spTree>
    <p:extLst>
      <p:ext uri="{BB962C8B-B14F-4D97-AF65-F5344CB8AC3E}">
        <p14:creationId xmlns:p14="http://schemas.microsoft.com/office/powerpoint/2010/main" val="160703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FUNDAMENTAL COMMITMENT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Integrity of the Credit Hour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converting to a compressed calendar, the district must commit to retain the integrity of the credit hour. 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 every case, the student must continue to receive the specified number of hours of instruction previously provided under the traditional 35-week academic calendar.</a:t>
            </a:r>
          </a:p>
        </p:txBody>
      </p:sp>
    </p:spTree>
    <p:extLst>
      <p:ext uri="{BB962C8B-B14F-4D97-AF65-F5344CB8AC3E}">
        <p14:creationId xmlns:p14="http://schemas.microsoft.com/office/powerpoint/2010/main" val="151614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COURSE OUTLINES OF RECORD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Course outlines remain basically unchanged: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total hours of instruction and examination required 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for each course remain the same.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Changes in the leng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th and scheduling of class meetings are needed to meet the hours requirement of individual courses.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9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FTES REGULATIONS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The complex rules for FTES calculation remain in force: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 restrictions such as the minimum session length of 50 minutes apply under a compressed calendar.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Detailed guidelines for scheduling classes are available and should be followed to avoid audit exceptions.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6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THE BOTTOM 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 summary, most aspects of instruction really don’t change.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Although the timing of instructional activities is very different under a compressed calendar, the basics remain – and must remain – unchanged.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A concept to keep in mind is that we are used to working with a “compressed calendar” in offering summer session classes.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30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741836_Beginning of the year procedures_AAS_v5" id="{51CF042C-A21F-4772-ACB5-34142877F475}" vid="{78ABB5F0-5DDF-4844-A82C-FEADF47C5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83CA34-C6E2-49BA-ACFF-78ADEC0C28FA}">
  <ds:schemaRefs>
    <ds:schemaRef ds:uri="http://purl.org/dc/dcmitype/"/>
    <ds:schemaRef ds:uri="16c05727-aa75-4e4a-9b5f-8a80a1165891"/>
    <ds:schemaRef ds:uri="http://schemas.microsoft.com/office/2006/metadata/properties"/>
    <ds:schemaRef ds:uri="71af3243-3dd4-4a8d-8c0d-dd76da1f02a5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CB9AE35-8A31-4380-94A6-86E5DFCDD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0D0EAE-52CD-493E-A174-3A7CD0E9C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310</TotalTime>
  <Words>455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 Boardroom</vt:lpstr>
      <vt:lpstr>Alternative Academic Calendar Project   State Regulations</vt:lpstr>
      <vt:lpstr>Alternative Academic Calendar Project  MINIMUM REQUIREMENTS </vt:lpstr>
      <vt:lpstr>Alternative Academic Calendar Project  REQUIRED DAYS OF INSTRUCTION </vt:lpstr>
      <vt:lpstr>Alternative Academic Calendar Project  MANDATED HOLIDAYS </vt:lpstr>
      <vt:lpstr>Alternative Academic Calendar Project  FUNDAMENTAL COMMITMENT</vt:lpstr>
      <vt:lpstr>Alternative Academic Calendar Project  COURSE OUTLINES OF RECORD</vt:lpstr>
      <vt:lpstr>Alternative Academic Calendar Project  FTES REGULATIONS</vt:lpstr>
      <vt:lpstr>Alternative Academic Calendar Project  THE BOTTOM 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of the Year Procedures</dc:title>
  <dc:creator>John Mullen</dc:creator>
  <cp:lastModifiedBy>Estella Sanchez</cp:lastModifiedBy>
  <cp:revision>8</cp:revision>
  <dcterms:created xsi:type="dcterms:W3CDTF">2022-12-08T02:24:54Z</dcterms:created>
  <dcterms:modified xsi:type="dcterms:W3CDTF">2022-12-16T23:46:08Z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