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6405"/>
  </p:normalViewPr>
  <p:slideViewPr>
    <p:cSldViewPr snapToGrid="0">
      <p:cViewPr varScale="1">
        <p:scale>
          <a:sx n="107" d="100"/>
          <a:sy n="107" d="100"/>
        </p:scale>
        <p:origin x="8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D6C3-995B-0DAD-928C-05C3A8892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7759"/>
            <a:ext cx="12192000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2D0E9-4EB7-BB12-15D4-04D85820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53879"/>
            <a:ext cx="12192000" cy="71628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687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412CFE9-B423-F2D9-55FE-CE03D907B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149" y="2834640"/>
            <a:ext cx="7047304" cy="71628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A3807B7-B223-29A6-2DF7-3895EF046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8150" y="3540760"/>
            <a:ext cx="6102424" cy="7162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62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7ED2-2C2B-F520-5DB5-46F893A0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149"/>
            <a:ext cx="10515600" cy="3704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43D85DC-857A-FA82-AB76-16F10402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12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8A456-32D1-04CF-B746-9AC3DA4D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F397E-E953-6473-2E84-9C421BEA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5148"/>
            <a:ext cx="5181600" cy="370412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6916E87-FCC9-1D3C-7C41-B4DE9A54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24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AD27-3218-13AA-98C0-8FBE0903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55148"/>
            <a:ext cx="5157787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4BDF-A14A-C6F5-DED3-31BB1FD18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0046"/>
            <a:ext cx="5157787" cy="32092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3CE88-258C-C466-CA1D-AE3D8DCA8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55315"/>
            <a:ext cx="5183188" cy="523466"/>
          </a:xfrm>
        </p:spPr>
        <p:txBody>
          <a:bodyPr anchor="t">
            <a:normAutofit/>
          </a:bodyPr>
          <a:lstStyle>
            <a:lvl1pPr marL="0" indent="0">
              <a:buNone/>
              <a:defRPr sz="25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BE02C-0D04-1A11-3540-B291BF11D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0046"/>
            <a:ext cx="5183188" cy="32092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AE548819-103C-DAB7-1B62-D2F8CAC2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4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D67DA299-9FF1-C9A1-88AF-BE1766B1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3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513C-4BCC-943C-7FF7-CB3586CBF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C03920C-529F-24F8-AB5F-418C1EEF4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A9896A7-294E-9E03-8A6E-4194E85B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848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0FEBE-56DF-752A-EF78-2C9FF21CF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55149"/>
            <a:ext cx="6172200" cy="37041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Placeholder 6">
            <a:extLst>
              <a:ext uri="{FF2B5EF4-FFF2-40B4-BE49-F238E27FC236}">
                <a16:creationId xmlns:a16="http://schemas.microsoft.com/office/drawing/2014/main" id="{1568AE6C-93E6-D405-53DD-88A0AC8B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6DF3C8-ED73-5D95-E70F-8C42E273B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33164"/>
            <a:ext cx="3932237" cy="28839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26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A58F7-9C0B-458F-DD41-F95131C91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26582"/>
            <a:ext cx="10515600" cy="37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1616CBD0-582A-6297-AA38-D13FB595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532"/>
            <a:ext cx="10515600" cy="150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78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Agenda Regular" panose="0200060304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500" kern="1200">
          <a:solidFill>
            <a:schemeClr val="accent1"/>
          </a:solidFill>
          <a:latin typeface="Agenda Regular" panose="0200060304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700" kern="1200">
          <a:solidFill>
            <a:schemeClr val="tx1"/>
          </a:solidFill>
          <a:latin typeface="Agenda Regular" panose="0200060304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834"/>
            <a:ext cx="10515600" cy="508110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Instructional Week – 70 hours per week ( 8:00 am to 10:00 pm)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Lecture Room Schedules – 53 hours per week usage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Lab Room Schedules – 27.5 hours per week usage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Capacity Load Ratios – Assignable Square Footage / Student Capacity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    </a:t>
            </a:r>
            <a:r>
              <a:rPr lang="en-US" sz="1700" dirty="0">
                <a:solidFill>
                  <a:schemeClr val="tx1"/>
                </a:solidFill>
              </a:rPr>
              <a:t>100% Cap Load indicates balanced with students and built facilities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700" dirty="0">
                <a:solidFill>
                  <a:schemeClr val="tx1"/>
                </a:solidFill>
              </a:rPr>
              <a:t>	      Below 100% Cap Load qualifies for State Funded Projects (when funding is available)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tx1"/>
                </a:solidFill>
              </a:rPr>
              <a:t>	      </a:t>
            </a:r>
            <a:r>
              <a:rPr lang="en-US" sz="1600" dirty="0">
                <a:solidFill>
                  <a:schemeClr val="tx1"/>
                </a:solidFill>
              </a:rPr>
              <a:t>Assumes 100% of instruction occurs in-person on-campus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1500" dirty="0">
                <a:solidFill>
                  <a:schemeClr val="tx1"/>
                </a:solidFill>
              </a:rPr>
              <a:t>	Board of Governors of the California Community Colleges Policy on Utilization and Space Standards - 2020 revision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59"/>
            <a:ext cx="10515600" cy="1501817"/>
          </a:xfrm>
        </p:spPr>
        <p:txBody>
          <a:bodyPr/>
          <a:lstStyle/>
          <a:p>
            <a:r>
              <a:rPr lang="en-US" dirty="0"/>
              <a:t>Facilities Perspective</a:t>
            </a:r>
            <a:br>
              <a:rPr lang="en-US" dirty="0"/>
            </a:br>
            <a:r>
              <a:rPr lang="en-US" dirty="0"/>
              <a:t>Alternative Academic Calendar Committee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71F883-A254-40C1-8FE1-E643E66A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53091"/>
              </p:ext>
            </p:extLst>
          </p:nvPr>
        </p:nvGraphicFramePr>
        <p:xfrm>
          <a:off x="1854926" y="3944977"/>
          <a:ext cx="825572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909">
                  <a:extLst>
                    <a:ext uri="{9D8B030D-6E8A-4147-A177-3AD203B41FA5}">
                      <a16:colId xmlns:a16="http://schemas.microsoft.com/office/drawing/2014/main" val="1255411731"/>
                    </a:ext>
                  </a:extLst>
                </a:gridCol>
                <a:gridCol w="2751909">
                  <a:extLst>
                    <a:ext uri="{9D8B030D-6E8A-4147-A177-3AD203B41FA5}">
                      <a16:colId xmlns:a16="http://schemas.microsoft.com/office/drawing/2014/main" val="2309232043"/>
                    </a:ext>
                  </a:extLst>
                </a:gridCol>
                <a:gridCol w="2751909">
                  <a:extLst>
                    <a:ext uri="{9D8B030D-6E8A-4147-A177-3AD203B41FA5}">
                      <a16:colId xmlns:a16="http://schemas.microsoft.com/office/drawing/2014/main" val="3690926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2024-25 Academic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Chabot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 Positas College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6694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Lecture (20 </a:t>
                      </a:r>
                      <a:r>
                        <a:rPr lang="en-US" dirty="0" err="1"/>
                        <a:t>asf</a:t>
                      </a:r>
                      <a:r>
                        <a:rPr lang="en-US" dirty="0"/>
                        <a:t>/student)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30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 (50 </a:t>
                      </a:r>
                      <a:r>
                        <a:rPr lang="en-US" dirty="0" err="1"/>
                        <a:t>asf</a:t>
                      </a:r>
                      <a:r>
                        <a:rPr lang="en-US" dirty="0"/>
                        <a:t>/student)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931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Office (175 </a:t>
                      </a:r>
                      <a:r>
                        <a:rPr lang="en-US" dirty="0" err="1"/>
                        <a:t>asf</a:t>
                      </a:r>
                      <a:r>
                        <a:rPr lang="en-US" dirty="0"/>
                        <a:t> per FTEF)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38899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116% (154%)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89737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AV/TV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6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38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90"/>
            <a:ext cx="10515600" cy="52291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Instructional capacity for any one class period if all rooms are used: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Weekly instructional capacity based upon available hours per week: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	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59"/>
            <a:ext cx="10515600" cy="1501817"/>
          </a:xfrm>
        </p:spPr>
        <p:txBody>
          <a:bodyPr/>
          <a:lstStyle/>
          <a:p>
            <a:r>
              <a:rPr lang="en-US" dirty="0"/>
              <a:t>Alternative Academic Calendar Committee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8DD66D-FCDA-4E34-BEB1-A3C8F460C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274381"/>
              </p:ext>
            </p:extLst>
          </p:nvPr>
        </p:nvGraphicFramePr>
        <p:xfrm>
          <a:off x="931816" y="1811365"/>
          <a:ext cx="1042198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397">
                  <a:extLst>
                    <a:ext uri="{9D8B030D-6E8A-4147-A177-3AD203B41FA5}">
                      <a16:colId xmlns:a16="http://schemas.microsoft.com/office/drawing/2014/main" val="1255411731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2309232043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2845844904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36909260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950346401"/>
                    </a:ext>
                  </a:extLst>
                </a:gridCol>
              </a:tblGrid>
              <a:tr h="5935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2022-23 Academic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Chabot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Instructional Total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 Positas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66946"/>
                  </a:ext>
                </a:extLst>
              </a:tr>
              <a:tr h="3391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Lecture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7,870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6,838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33080"/>
                  </a:ext>
                </a:extLst>
              </a:tr>
              <a:tr h="3391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2,978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 902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93162"/>
                  </a:ext>
                </a:extLst>
              </a:tr>
              <a:tr h="3391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10,848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8,740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375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C8A117-355F-4EF8-B9AD-3D66A974D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48336"/>
              </p:ext>
            </p:extLst>
          </p:nvPr>
        </p:nvGraphicFramePr>
        <p:xfrm>
          <a:off x="931817" y="4139960"/>
          <a:ext cx="10421985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397">
                  <a:extLst>
                    <a:ext uri="{9D8B030D-6E8A-4147-A177-3AD203B41FA5}">
                      <a16:colId xmlns:a16="http://schemas.microsoft.com/office/drawing/2014/main" val="3476286637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3862021821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1780667138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1002965361"/>
                    </a:ext>
                  </a:extLst>
                </a:gridCol>
                <a:gridCol w="2084397">
                  <a:extLst>
                    <a:ext uri="{9D8B030D-6E8A-4147-A177-3AD203B41FA5}">
                      <a16:colId xmlns:a16="http://schemas.microsoft.com/office/drawing/2014/main" val="389500898"/>
                    </a:ext>
                  </a:extLst>
                </a:gridCol>
              </a:tblGrid>
              <a:tr h="8344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2022-23 Academic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Chabot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Weekly Instructional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 Positas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Weekly Instructional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89332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Lecture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417,110 WSCH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362,414 WSCH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33641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Lab 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81,895 WSCH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52,305 WSCH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135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499,005 WSCH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414,719 WSCH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5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81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834"/>
            <a:ext cx="10515600" cy="508110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Definitions, Abbreviations and Explanations: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asf</a:t>
            </a:r>
            <a:r>
              <a:rPr lang="en-US" dirty="0">
                <a:solidFill>
                  <a:schemeClr val="tx1"/>
                </a:solidFill>
              </a:rPr>
              <a:t> – Assignable Square Footage (clear floor area within a room)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FTEF – Full Time Equivalent Faculty Member (calculation method assumes that assigned square footage will include administrative office, classified workspace, work rooms, storage room and meeting rooms)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AV/TV – Audio Visual / Television instructional spaces including recording and podcast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Instructional Total Capacity – sum of all rooms within the category with room assignments based upon input taxonomy of program (room assignments: </a:t>
            </a:r>
            <a:r>
              <a:rPr lang="en-US" dirty="0" err="1">
                <a:solidFill>
                  <a:schemeClr val="tx1"/>
                </a:solidFill>
              </a:rPr>
              <a:t>ie</a:t>
            </a:r>
            <a:r>
              <a:rPr lang="en-US" dirty="0">
                <a:solidFill>
                  <a:schemeClr val="tx1"/>
                </a:solidFill>
              </a:rPr>
              <a:t> – Biology lab, Computer Lab, Lecture classroom) A point in time count, class length effects the total capacity of the college.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WSCH –Weekly Student Contact Hours available at each campus by type of instruction and hours of usage for each room type.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59"/>
            <a:ext cx="10515600" cy="1501817"/>
          </a:xfrm>
        </p:spPr>
        <p:txBody>
          <a:bodyPr/>
          <a:lstStyle/>
          <a:p>
            <a:r>
              <a:rPr lang="en-US" dirty="0"/>
              <a:t>Alternative Academic Calendar Committee</a:t>
            </a:r>
          </a:p>
        </p:txBody>
      </p:sp>
    </p:spTree>
    <p:extLst>
      <p:ext uri="{BB962C8B-B14F-4D97-AF65-F5344CB8AC3E}">
        <p14:creationId xmlns:p14="http://schemas.microsoft.com/office/powerpoint/2010/main" val="38801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875"/>
            <a:ext cx="10515600" cy="492006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Custodial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Staff work three different shift and clean office, common areas and available instructional spaces when they are available based upon each semester data input into the 25Live scheduling software.</a:t>
            </a:r>
          </a:p>
          <a:p>
            <a:r>
              <a:rPr lang="en-US" dirty="0">
                <a:solidFill>
                  <a:schemeClr val="tx1"/>
                </a:solidFill>
              </a:rPr>
              <a:t>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Staff work two shifts (days and swing shift) to address issues and make necessary repairs based upon observation and reported items via the work order system (instructional room work traditionally 6:00 am to 9:00 am or during break in schedule)</a:t>
            </a:r>
          </a:p>
          <a:p>
            <a:r>
              <a:rPr lang="en-US" dirty="0">
                <a:solidFill>
                  <a:schemeClr val="tx1"/>
                </a:solidFill>
              </a:rPr>
              <a:t>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Staff work day shift only, traditionally complete work on the interior of campus between 6:00 am and 9:00 am , and perform other less noisy work during the instructional day</a:t>
            </a:r>
          </a:p>
          <a:p>
            <a:r>
              <a:rPr lang="en-US" dirty="0">
                <a:solidFill>
                  <a:schemeClr val="tx1"/>
                </a:solidFill>
              </a:rPr>
              <a:t>Overall the academic calendar and events calendars for each campus do not have a period of time when significant disruption to the power system or the Heating/Cooling systems can be performed. Shut downs for emergency occur as necessary, scheduled shut downs are often performed on overtime by staff on the weekends (Sunday). Additional non-instructional weeks may allow additional preventative work to be done not on overtime hours.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59"/>
            <a:ext cx="10515600" cy="1501817"/>
          </a:xfrm>
        </p:spPr>
        <p:txBody>
          <a:bodyPr/>
          <a:lstStyle/>
          <a:p>
            <a:r>
              <a:rPr lang="en-US" dirty="0"/>
              <a:t>Maintenance and Operations Perspective</a:t>
            </a:r>
            <a:br>
              <a:rPr lang="en-US" dirty="0"/>
            </a:br>
            <a:r>
              <a:rPr lang="en-US" dirty="0"/>
              <a:t>Alternative Academic Calendar Committee</a:t>
            </a:r>
          </a:p>
        </p:txBody>
      </p:sp>
    </p:spTree>
    <p:extLst>
      <p:ext uri="{BB962C8B-B14F-4D97-AF65-F5344CB8AC3E}">
        <p14:creationId xmlns:p14="http://schemas.microsoft.com/office/powerpoint/2010/main" val="229446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875"/>
            <a:ext cx="10515600" cy="49200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 25Live Data: random selected Lab Spaces at CC &amp; LPC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59"/>
            <a:ext cx="10515600" cy="1501817"/>
          </a:xfrm>
        </p:spPr>
        <p:txBody>
          <a:bodyPr/>
          <a:lstStyle/>
          <a:p>
            <a:r>
              <a:rPr lang="en-US" dirty="0"/>
              <a:t>Maintenance and Operations Perspective</a:t>
            </a:r>
            <a:br>
              <a:rPr lang="en-US" dirty="0"/>
            </a:br>
            <a:r>
              <a:rPr lang="en-US" dirty="0"/>
              <a:t>Alternative Academic Calendar Committee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D944D-1DF8-4BE8-A06A-65AFB557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98" y="2083319"/>
            <a:ext cx="3422539" cy="4193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04081-E066-4443-BD10-A5E26570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29" y="2159726"/>
            <a:ext cx="2910749" cy="41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B512C-B3B1-4F90-02E7-2E0B69B9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875"/>
            <a:ext cx="10515600" cy="49200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Current 25Live Data: random selected Lecture Spaces at CC &amp; LPC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161DE-DF31-D769-9B71-7A97C664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59"/>
            <a:ext cx="10515600" cy="1501817"/>
          </a:xfrm>
        </p:spPr>
        <p:txBody>
          <a:bodyPr/>
          <a:lstStyle/>
          <a:p>
            <a:r>
              <a:rPr lang="en-US" dirty="0"/>
              <a:t>Maintenance and Operations Perspective</a:t>
            </a:r>
            <a:br>
              <a:rPr lang="en-US" dirty="0"/>
            </a:br>
            <a:r>
              <a:rPr lang="en-US" dirty="0"/>
              <a:t>Alternative Academic Calendar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644EDA-1FAA-4D8D-9D75-C8761F20B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515" y="2087562"/>
            <a:ext cx="2716585" cy="4350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6D2B3-3597-4E21-A980-4AE0E4874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218" y="2087562"/>
            <a:ext cx="3773036" cy="43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LPCCD">
      <a:dk1>
        <a:srgbClr val="000000"/>
      </a:dk1>
      <a:lt1>
        <a:srgbClr val="BFBFBF"/>
      </a:lt1>
      <a:dk2>
        <a:srgbClr val="000000"/>
      </a:dk2>
      <a:lt2>
        <a:srgbClr val="FFFEFE"/>
      </a:lt2>
      <a:accent1>
        <a:srgbClr val="A00B35"/>
      </a:accent1>
      <a:accent2>
        <a:srgbClr val="E2A11C"/>
      </a:accent2>
      <a:accent3>
        <a:srgbClr val="BFBFBF"/>
      </a:accent3>
      <a:accent4>
        <a:srgbClr val="000000"/>
      </a:accent4>
      <a:accent5>
        <a:srgbClr val="A00835"/>
      </a:accent5>
      <a:accent6>
        <a:srgbClr val="E4A11C"/>
      </a:accent6>
      <a:hlink>
        <a:srgbClr val="C0C0C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d4ac7-0b39-4174-9809-ef6c5fd53d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D9ABF58FF514D819B561CE6657223" ma:contentTypeVersion="15" ma:contentTypeDescription="Create a new document." ma:contentTypeScope="" ma:versionID="35af966f0c2e332e9d9288f80eb241cc">
  <xsd:schema xmlns:xsd="http://www.w3.org/2001/XMLSchema" xmlns:xs="http://www.w3.org/2001/XMLSchema" xmlns:p="http://schemas.microsoft.com/office/2006/metadata/properties" xmlns:ns3="249d4ac7-0b39-4174-9809-ef6c5fd53db8" xmlns:ns4="4c3e63b2-0430-40fd-82f2-9a0ecf22a8dc" targetNamespace="http://schemas.microsoft.com/office/2006/metadata/properties" ma:root="true" ma:fieldsID="1990a471734fba1481eeb0fb71e9c5d3" ns3:_="" ns4:_="">
    <xsd:import namespace="249d4ac7-0b39-4174-9809-ef6c5fd53db8"/>
    <xsd:import namespace="4c3e63b2-0430-40fd-82f2-9a0ecf22a8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d4ac7-0b39-4174-9809-ef6c5fd53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e63b2-0430-40fd-82f2-9a0ecf22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BD662F-E820-436F-8EC5-AD2CB7F49569}">
  <ds:schemaRefs>
    <ds:schemaRef ds:uri="http://schemas.openxmlformats.org/package/2006/metadata/core-properties"/>
    <ds:schemaRef ds:uri="http://purl.org/dc/terms/"/>
    <ds:schemaRef ds:uri="4c3e63b2-0430-40fd-82f2-9a0ecf22a8dc"/>
    <ds:schemaRef ds:uri="http://purl.org/dc/elements/1.1/"/>
    <ds:schemaRef ds:uri="http://www.w3.org/XML/1998/namespace"/>
    <ds:schemaRef ds:uri="http://schemas.microsoft.com/office/2006/documentManagement/types"/>
    <ds:schemaRef ds:uri="249d4ac7-0b39-4174-9809-ef6c5fd53db8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AC2633-BC67-4BEA-8D44-A490F5307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9EF22D-286C-457D-81DA-5E4318FA3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d4ac7-0b39-4174-9809-ef6c5fd53db8"/>
    <ds:schemaRef ds:uri="4c3e63b2-0430-40fd-82f2-9a0ecf22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648</Words>
  <Application>Microsoft Office PowerPoint</Application>
  <PresentationFormat>Widescreen</PresentationFormat>
  <Paragraphs>101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Agenda Regular</vt:lpstr>
      <vt:lpstr>Arial</vt:lpstr>
      <vt:lpstr>System Font Regular</vt:lpstr>
      <vt:lpstr>Office Theme</vt:lpstr>
      <vt:lpstr>Facilities Perspective Alternative Academic Calendar Committee</vt:lpstr>
      <vt:lpstr>Alternative Academic Calendar Committee</vt:lpstr>
      <vt:lpstr>Alternative Academic Calendar Committee</vt:lpstr>
      <vt:lpstr>Maintenance and Operations Perspective Alternative Academic Calendar Committee</vt:lpstr>
      <vt:lpstr>Maintenance and Operations Perspective Alternative Academic Calendar Committee</vt:lpstr>
      <vt:lpstr>Maintenance and Operations Perspective Alternative Academic Calendar Committee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Estella Sanchez</cp:lastModifiedBy>
  <cp:revision>21</cp:revision>
  <cp:lastPrinted>2023-11-03T15:00:11Z</cp:lastPrinted>
  <dcterms:created xsi:type="dcterms:W3CDTF">2023-07-25T19:19:40Z</dcterms:created>
  <dcterms:modified xsi:type="dcterms:W3CDTF">2023-11-29T00:00:06Z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0x010100F7FD9ABF58FF514D819B561CE6657223</vt:lpwstr>
  </property>
</Properties>
</file>