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256" r:id="rId5"/>
    <p:sldId id="270" r:id="rId6"/>
    <p:sldId id="271" r:id="rId7"/>
    <p:sldId id="283" r:id="rId8"/>
    <p:sldId id="274" r:id="rId9"/>
    <p:sldId id="275" r:id="rId10"/>
    <p:sldId id="284" r:id="rId11"/>
    <p:sldId id="281" r:id="rId12"/>
    <p:sldId id="278"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655" autoAdjust="0"/>
  </p:normalViewPr>
  <p:slideViewPr>
    <p:cSldViewPr snapToGrid="0">
      <p:cViewPr varScale="1">
        <p:scale>
          <a:sx n="102" d="100"/>
          <a:sy n="102" d="100"/>
        </p:scale>
        <p:origin x="114" y="29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9/29/2023</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9/29/2023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260946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536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314783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384202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dirty="0"/>
          </a:p>
        </p:txBody>
      </p:sp>
    </p:spTree>
    <p:extLst>
      <p:ext uri="{BB962C8B-B14F-4D97-AF65-F5344CB8AC3E}">
        <p14:creationId xmlns:p14="http://schemas.microsoft.com/office/powerpoint/2010/main" val="314512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9</a:t>
            </a:fld>
            <a:endParaRPr lang="en-US" dirty="0"/>
          </a:p>
        </p:txBody>
      </p:sp>
    </p:spTree>
    <p:extLst>
      <p:ext uri="{BB962C8B-B14F-4D97-AF65-F5344CB8AC3E}">
        <p14:creationId xmlns:p14="http://schemas.microsoft.com/office/powerpoint/2010/main" val="167649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bwMode="blackWhite">
      <p:bgRef idx="1003">
        <a:schemeClr val="bg2"/>
      </p:bgRef>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sz="4000" dirty="0"/>
              <a:t>Should CLPCCD adopt a</a:t>
            </a:r>
            <a:br>
              <a:rPr lang="en-US" sz="4000" dirty="0"/>
            </a:br>
            <a:r>
              <a:rPr lang="en-US" sz="4000" dirty="0"/>
              <a:t>Compressed Academic Calendar?</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944546"/>
            <a:ext cx="8493957" cy="1117687"/>
          </a:xfrm>
        </p:spPr>
        <p:txBody>
          <a:bodyPr>
            <a:normAutofit fontScale="70000" lnSpcReduction="20000"/>
          </a:bodyPr>
          <a:lstStyle/>
          <a:p>
            <a:r>
              <a:rPr lang="en-US" sz="3900" dirty="0"/>
              <a:t>Alternative Academic Calendar Committee</a:t>
            </a:r>
          </a:p>
          <a:p>
            <a:r>
              <a:rPr lang="en-US" sz="2800" dirty="0"/>
              <a:t>Chabot College    Las Positas College</a:t>
            </a:r>
          </a:p>
          <a:p>
            <a:r>
              <a:rPr lang="en-US" sz="2800" dirty="0"/>
              <a:t>District Office</a:t>
            </a: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993" y="2961000"/>
            <a:ext cx="936000" cy="936000"/>
          </a:xfrm>
          <a:prstGeom prst="rect">
            <a:avLst/>
          </a:prstGeom>
        </p:spPr>
      </p:pic>
      <p:pic>
        <p:nvPicPr>
          <p:cNvPr id="5" name="Picture 4" descr="A close-up of a logo">
            <a:extLst>
              <a:ext uri="{FF2B5EF4-FFF2-40B4-BE49-F238E27FC236}">
                <a16:creationId xmlns:a16="http://schemas.microsoft.com/office/drawing/2014/main" id="{6B4F0829-C38E-96CB-7974-D18736B2C83F}"/>
              </a:ext>
            </a:extLst>
          </p:cNvPr>
          <p:cNvPicPr>
            <a:picLocks noChangeAspect="1"/>
          </p:cNvPicPr>
          <p:nvPr/>
        </p:nvPicPr>
        <p:blipFill>
          <a:blip r:embed="rId4"/>
          <a:stretch>
            <a:fillRect/>
          </a:stretch>
        </p:blipFill>
        <p:spPr>
          <a:xfrm>
            <a:off x="258632" y="252802"/>
            <a:ext cx="2260633" cy="657776"/>
          </a:xfrm>
          <a:prstGeom prst="rect">
            <a:avLst/>
          </a:prstGeom>
        </p:spPr>
      </p:pic>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sz="4000" dirty="0"/>
              <a:t>Should CLPCCD adopt a</a:t>
            </a:r>
            <a:br>
              <a:rPr lang="en-US" sz="4000" dirty="0"/>
            </a:br>
            <a:r>
              <a:rPr lang="en-US" sz="4000" dirty="0"/>
              <a:t>Compressed Academic Calendar?</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944546"/>
            <a:ext cx="8493957" cy="1117687"/>
          </a:xfrm>
        </p:spPr>
        <p:txBody>
          <a:bodyPr>
            <a:normAutofit fontScale="70000" lnSpcReduction="20000"/>
          </a:bodyPr>
          <a:lstStyle/>
          <a:p>
            <a:r>
              <a:rPr lang="en-US" sz="3900" dirty="0"/>
              <a:t>Alternative Academic Calendar Committee</a:t>
            </a:r>
          </a:p>
          <a:p>
            <a:r>
              <a:rPr lang="en-US" sz="2800" dirty="0"/>
              <a:t>Chabot College    Las Positas College</a:t>
            </a:r>
          </a:p>
          <a:p>
            <a:r>
              <a:rPr lang="en-US" sz="2800" dirty="0"/>
              <a:t>District Office</a:t>
            </a: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993" y="2961000"/>
            <a:ext cx="936000" cy="936000"/>
          </a:xfrm>
          <a:prstGeom prst="rect">
            <a:avLst/>
          </a:prstGeom>
        </p:spPr>
      </p:pic>
      <p:pic>
        <p:nvPicPr>
          <p:cNvPr id="5" name="Picture 4" descr="A close-up of a logo">
            <a:extLst>
              <a:ext uri="{FF2B5EF4-FFF2-40B4-BE49-F238E27FC236}">
                <a16:creationId xmlns:a16="http://schemas.microsoft.com/office/drawing/2014/main" id="{6B4F0829-C38E-96CB-7974-D18736B2C83F}"/>
              </a:ext>
            </a:extLst>
          </p:cNvPr>
          <p:cNvPicPr>
            <a:picLocks noChangeAspect="1"/>
          </p:cNvPicPr>
          <p:nvPr/>
        </p:nvPicPr>
        <p:blipFill>
          <a:blip r:embed="rId4"/>
          <a:stretch>
            <a:fillRect/>
          </a:stretch>
        </p:blipFill>
        <p:spPr>
          <a:xfrm>
            <a:off x="258632" y="252802"/>
            <a:ext cx="2260633" cy="657776"/>
          </a:xfrm>
          <a:prstGeom prst="rect">
            <a:avLst/>
          </a:prstGeom>
        </p:spPr>
      </p:pic>
    </p:spTree>
    <p:extLst>
      <p:ext uri="{BB962C8B-B14F-4D97-AF65-F5344CB8AC3E}">
        <p14:creationId xmlns:p14="http://schemas.microsoft.com/office/powerpoint/2010/main" val="112865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Alternative Academic Calendar Committee</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600"/>
              </a:spcAft>
            </a:pPr>
            <a:r>
              <a:rPr lang="en-US" sz="2000" b="0" i="0" dirty="0">
                <a:effectLst/>
              </a:rPr>
              <a:t>The AACC was formed in </a:t>
            </a:r>
            <a:r>
              <a:rPr lang="en-US" sz="2000" dirty="0"/>
              <a:t>Fall 2022 with members carefully selected to represent key </a:t>
            </a:r>
            <a:r>
              <a:rPr lang="en-US" sz="2000" b="0" i="0" dirty="0">
                <a:effectLst/>
              </a:rPr>
              <a:t>stakeholder groups, contribute expertise, and ensure consistent and committed participation.</a:t>
            </a:r>
          </a:p>
          <a:p>
            <a:pPr>
              <a:lnSpc>
                <a:spcPct val="102000"/>
              </a:lnSpc>
              <a:spcAft>
                <a:spcPts val="600"/>
              </a:spcAft>
            </a:pPr>
            <a:r>
              <a:rPr lang="en-US" sz="2000" dirty="0"/>
              <a:t>Co-chairs are Vice Chancellor Theresa Fleischer Rowland and Chabot Communications Studies Instructor Jason Ames.</a:t>
            </a:r>
          </a:p>
          <a:p>
            <a:pPr>
              <a:lnSpc>
                <a:spcPct val="102000"/>
              </a:lnSpc>
              <a:spcAft>
                <a:spcPts val="600"/>
              </a:spcAft>
            </a:pPr>
            <a:r>
              <a:rPr lang="en-US" sz="2000" dirty="0"/>
              <a:t>AACC members include students, faculty, classified professionals and administrators from Chabot, Las Positas and the District Office.</a:t>
            </a:r>
          </a:p>
          <a:p>
            <a:pPr>
              <a:lnSpc>
                <a:spcPct val="102000"/>
              </a:lnSpc>
              <a:spcAft>
                <a:spcPts val="600"/>
              </a:spcAft>
            </a:pPr>
            <a:r>
              <a:rPr lang="en-US" sz="2000" dirty="0"/>
              <a:t>Support is provided by District-contracted professional expert John Mullen.</a:t>
            </a:r>
          </a:p>
          <a:p>
            <a:pPr>
              <a:lnSpc>
                <a:spcPct val="102000"/>
              </a:lnSpc>
              <a:spcAft>
                <a:spcPts val="600"/>
              </a:spcAft>
            </a:pPr>
            <a:endParaRPr lang="en-US" sz="2000" dirty="0"/>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107654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Alternative Academic Calendar Committee</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600"/>
              </a:spcAft>
            </a:pPr>
            <a:r>
              <a:rPr lang="en-US" sz="2000" b="0" i="0" dirty="0">
                <a:effectLst/>
              </a:rPr>
              <a:t>The committee is charged with “examining in detail the benefits and liabilities involved with any modification to the standard 17.5-week semester primary term.” </a:t>
            </a:r>
            <a:r>
              <a:rPr lang="en-US" sz="2000" b="0" i="1" dirty="0">
                <a:effectLst/>
              </a:rPr>
              <a:t>(FA Contract Article 8D)</a:t>
            </a:r>
          </a:p>
          <a:p>
            <a:pPr>
              <a:lnSpc>
                <a:spcPct val="102000"/>
              </a:lnSpc>
              <a:spcAft>
                <a:spcPts val="600"/>
              </a:spcAft>
            </a:pPr>
            <a:r>
              <a:rPr lang="en-US" sz="2000" dirty="0"/>
              <a:t>In consultation with students, faculty, classified professionals, and administrators across the District, the AACC is studying the pros and cons of adopting a compressed academic calendar.</a:t>
            </a:r>
          </a:p>
          <a:p>
            <a:pPr>
              <a:lnSpc>
                <a:spcPct val="102000"/>
              </a:lnSpc>
              <a:spcAft>
                <a:spcPts val="600"/>
              </a:spcAft>
            </a:pPr>
            <a:r>
              <a:rPr lang="en-US" sz="2000" dirty="0"/>
              <a:t>By 2022-23, 68 California Community Colleges had converted to a compressed academic calendar.</a:t>
            </a:r>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321938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in a circle&#10;&#10;Description automatically generated">
            <a:extLst>
              <a:ext uri="{FF2B5EF4-FFF2-40B4-BE49-F238E27FC236}">
                <a16:creationId xmlns:a16="http://schemas.microsoft.com/office/drawing/2014/main" id="{A2CA115D-7DEE-F36E-E9B0-48DC47B931BE}"/>
              </a:ext>
            </a:extLst>
          </p:cNvPr>
          <p:cNvPicPr>
            <a:picLocks noChangeAspect="1"/>
          </p:cNvPicPr>
          <p:nvPr/>
        </p:nvPicPr>
        <p:blipFill>
          <a:blip r:embed="rId2"/>
          <a:stretch>
            <a:fillRect/>
          </a:stretch>
        </p:blipFill>
        <p:spPr>
          <a:xfrm>
            <a:off x="18548" y="0"/>
            <a:ext cx="12154903" cy="6858000"/>
          </a:xfrm>
          <a:prstGeom prst="rect">
            <a:avLst/>
          </a:prstGeom>
        </p:spPr>
      </p:pic>
    </p:spTree>
    <p:extLst>
      <p:ext uri="{BB962C8B-B14F-4D97-AF65-F5344CB8AC3E}">
        <p14:creationId xmlns:p14="http://schemas.microsoft.com/office/powerpoint/2010/main" val="394511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lstStyle/>
          <a:p>
            <a:r>
              <a:rPr lang="en-US" dirty="0"/>
              <a:t>What are the next steps?</a:t>
            </a:r>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4505" y="817447"/>
            <a:ext cx="952500" cy="952500"/>
          </a:xfrm>
          <a:prstGeom prst="rect">
            <a:avLst/>
          </a:prstGeom>
        </p:spPr>
      </p:pic>
      <p:grpSp>
        <p:nvGrpSpPr>
          <p:cNvPr id="25" name="Group 24" descr="thumbs up icon">
            <a:extLst>
              <a:ext uri="{FF2B5EF4-FFF2-40B4-BE49-F238E27FC236}">
                <a16:creationId xmlns:a16="http://schemas.microsoft.com/office/drawing/2014/main" id="{2907416F-402F-41F1-9D31-BA7E1376D182}"/>
              </a:ext>
            </a:extLst>
          </p:cNvPr>
          <p:cNvGrpSpPr/>
          <p:nvPr/>
        </p:nvGrpSpPr>
        <p:grpSpPr>
          <a:xfrm>
            <a:off x="744537" y="2086166"/>
            <a:ext cx="823913" cy="823913"/>
            <a:chOff x="744537" y="2086166"/>
            <a:chExt cx="823913" cy="823913"/>
          </a:xfrm>
        </p:grpSpPr>
        <p:sp>
          <p:nvSpPr>
            <p:cNvPr id="42" name="Oval 68">
              <a:extLst>
                <a:ext uri="{FF2B5EF4-FFF2-40B4-BE49-F238E27FC236}">
                  <a16:creationId xmlns:a16="http://schemas.microsoft.com/office/drawing/2014/main" id="{AC52CD19-1014-49F6-9EFC-0B3E037B4379}"/>
                </a:ext>
              </a:extLst>
            </p:cNvPr>
            <p:cNvSpPr>
              <a:spLocks noChangeArrowheads="1"/>
            </p:cNvSpPr>
            <p:nvPr/>
          </p:nvSpPr>
          <p:spPr bwMode="auto">
            <a:xfrm>
              <a:off x="744537" y="2086166"/>
              <a:ext cx="823913" cy="823913"/>
            </a:xfrm>
            <a:prstGeom prst="ellipse">
              <a:avLst/>
            </a:prstGeom>
            <a:solidFill>
              <a:srgbClr val="FFFFFF">
                <a:alpha val="20000"/>
              </a:srgbClr>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sp>
          <p:nvSpPr>
            <p:cNvPr id="43" name="Freeform 65">
              <a:extLst>
                <a:ext uri="{FF2B5EF4-FFF2-40B4-BE49-F238E27FC236}">
                  <a16:creationId xmlns:a16="http://schemas.microsoft.com/office/drawing/2014/main" id="{DC748C5B-A010-42FE-94A3-C361519813BC}"/>
                </a:ext>
              </a:extLst>
            </p:cNvPr>
            <p:cNvSpPr>
              <a:spLocks noEditPoints="1"/>
            </p:cNvSpPr>
            <p:nvPr/>
          </p:nvSpPr>
          <p:spPr bwMode="auto">
            <a:xfrm>
              <a:off x="984536" y="2278488"/>
              <a:ext cx="358468" cy="351052"/>
            </a:xfrm>
            <a:custGeom>
              <a:avLst/>
              <a:gdLst>
                <a:gd name="T0" fmla="*/ 358468 w 188"/>
                <a:gd name="T1" fmla="*/ 181250 h 184"/>
                <a:gd name="T2" fmla="*/ 257411 w 188"/>
                <a:gd name="T3" fmla="*/ 135460 h 184"/>
                <a:gd name="T4" fmla="*/ 257411 w 188"/>
                <a:gd name="T5" fmla="*/ 125921 h 184"/>
                <a:gd name="T6" fmla="*/ 286012 w 188"/>
                <a:gd name="T7" fmla="*/ 70592 h 184"/>
                <a:gd name="T8" fmla="*/ 263131 w 188"/>
                <a:gd name="T9" fmla="*/ 5724 h 184"/>
                <a:gd name="T10" fmla="*/ 226903 w 188"/>
                <a:gd name="T11" fmla="*/ 34342 h 184"/>
                <a:gd name="T12" fmla="*/ 179234 w 188"/>
                <a:gd name="T13" fmla="*/ 104934 h 184"/>
                <a:gd name="T14" fmla="*/ 133472 w 188"/>
                <a:gd name="T15" fmla="*/ 175526 h 184"/>
                <a:gd name="T16" fmla="*/ 97244 w 188"/>
                <a:gd name="T17" fmla="*/ 160263 h 184"/>
                <a:gd name="T18" fmla="*/ 0 w 188"/>
                <a:gd name="T19" fmla="*/ 177434 h 184"/>
                <a:gd name="T20" fmla="*/ 17161 w 188"/>
                <a:gd name="T21" fmla="*/ 351052 h 184"/>
                <a:gd name="T22" fmla="*/ 114405 w 188"/>
                <a:gd name="T23" fmla="*/ 337697 h 184"/>
                <a:gd name="T24" fmla="*/ 139192 w 188"/>
                <a:gd name="T25" fmla="*/ 351052 h 184"/>
                <a:gd name="T26" fmla="*/ 143006 w 188"/>
                <a:gd name="T27" fmla="*/ 351052 h 184"/>
                <a:gd name="T28" fmla="*/ 299359 w 188"/>
                <a:gd name="T29" fmla="*/ 351052 h 184"/>
                <a:gd name="T30" fmla="*/ 333680 w 188"/>
                <a:gd name="T31" fmla="*/ 307171 h 184"/>
                <a:gd name="T32" fmla="*/ 343214 w 188"/>
                <a:gd name="T33" fmla="*/ 257565 h 184"/>
                <a:gd name="T34" fmla="*/ 348934 w 188"/>
                <a:gd name="T35" fmla="*/ 206052 h 184"/>
                <a:gd name="T36" fmla="*/ 97244 w 188"/>
                <a:gd name="T37" fmla="*/ 335789 h 184"/>
                <a:gd name="T38" fmla="*/ 15254 w 188"/>
                <a:gd name="T39" fmla="*/ 333881 h 184"/>
                <a:gd name="T40" fmla="*/ 17161 w 188"/>
                <a:gd name="T41" fmla="*/ 175526 h 184"/>
                <a:gd name="T42" fmla="*/ 99151 w 188"/>
                <a:gd name="T43" fmla="*/ 177434 h 184"/>
                <a:gd name="T44" fmla="*/ 335587 w 188"/>
                <a:gd name="T45" fmla="*/ 198421 h 184"/>
                <a:gd name="T46" fmla="*/ 333680 w 188"/>
                <a:gd name="T47" fmla="*/ 209868 h 184"/>
                <a:gd name="T48" fmla="*/ 329867 w 188"/>
                <a:gd name="T49" fmla="*/ 249934 h 184"/>
                <a:gd name="T50" fmla="*/ 327960 w 188"/>
                <a:gd name="T51" fmla="*/ 261381 h 184"/>
                <a:gd name="T52" fmla="*/ 320333 w 188"/>
                <a:gd name="T53" fmla="*/ 297631 h 184"/>
                <a:gd name="T54" fmla="*/ 318426 w 188"/>
                <a:gd name="T55" fmla="*/ 307171 h 184"/>
                <a:gd name="T56" fmla="*/ 299359 w 188"/>
                <a:gd name="T57" fmla="*/ 335789 h 184"/>
                <a:gd name="T58" fmla="*/ 133472 w 188"/>
                <a:gd name="T59" fmla="*/ 330065 h 184"/>
                <a:gd name="T60" fmla="*/ 114405 w 188"/>
                <a:gd name="T61" fmla="*/ 190789 h 184"/>
                <a:gd name="T62" fmla="*/ 137286 w 188"/>
                <a:gd name="T63" fmla="*/ 190789 h 184"/>
                <a:gd name="T64" fmla="*/ 169700 w 188"/>
                <a:gd name="T65" fmla="*/ 152631 h 184"/>
                <a:gd name="T66" fmla="*/ 192581 w 188"/>
                <a:gd name="T67" fmla="*/ 112566 h 184"/>
                <a:gd name="T68" fmla="*/ 247877 w 188"/>
                <a:gd name="T69" fmla="*/ 19079 h 184"/>
                <a:gd name="T70" fmla="*/ 272664 w 188"/>
                <a:gd name="T71" fmla="*/ 66776 h 184"/>
                <a:gd name="T72" fmla="*/ 244063 w 188"/>
                <a:gd name="T73" fmla="*/ 145000 h 184"/>
                <a:gd name="T74" fmla="*/ 308893 w 188"/>
                <a:gd name="T75" fmla="*/ 150723 h 184"/>
                <a:gd name="T76" fmla="*/ 335587 w 188"/>
                <a:gd name="T77" fmla="*/ 198421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tx1"/>
            </a:solidFill>
            <a:ln w="9525">
              <a:solidFill>
                <a:schemeClr val="tx1"/>
              </a:solidFill>
              <a:round/>
              <a:headEnd/>
              <a:tailEnd/>
            </a:ln>
          </p:spPr>
          <p:txBody>
            <a:bodyPr/>
            <a:lstStyle/>
            <a:p>
              <a:endParaRPr lang="en-US" dirty="0"/>
            </a:p>
          </p:txBody>
        </p:sp>
      </p:grpSp>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a:xfrm>
            <a:off x="1860548" y="2101850"/>
            <a:ext cx="5916763" cy="823913"/>
          </a:xfrm>
        </p:spPr>
        <p:txBody>
          <a:bodyPr/>
          <a:lstStyle/>
          <a:p>
            <a:pPr marL="0" indent="0">
              <a:buNone/>
            </a:pPr>
            <a:r>
              <a:rPr lang="en-US" dirty="0"/>
              <a:t>    Information Gathering and Discussions</a:t>
            </a:r>
          </a:p>
        </p:txBody>
      </p:sp>
      <p:grpSp>
        <p:nvGrpSpPr>
          <p:cNvPr id="28" name="Group 27" descr="clock icon">
            <a:extLst>
              <a:ext uri="{FF2B5EF4-FFF2-40B4-BE49-F238E27FC236}">
                <a16:creationId xmlns:a16="http://schemas.microsoft.com/office/drawing/2014/main" id="{0C571394-90B9-4305-A010-F2F17F3BA7D1}"/>
              </a:ext>
            </a:extLst>
          </p:cNvPr>
          <p:cNvGrpSpPr/>
          <p:nvPr/>
        </p:nvGrpSpPr>
        <p:grpSpPr>
          <a:xfrm>
            <a:off x="744537" y="3036069"/>
            <a:ext cx="823913" cy="823912"/>
            <a:chOff x="744537" y="3036069"/>
            <a:chExt cx="823913" cy="823912"/>
          </a:xfrm>
        </p:grpSpPr>
        <p:sp>
          <p:nvSpPr>
            <p:cNvPr id="45" name="Oval 68">
              <a:extLst>
                <a:ext uri="{FF2B5EF4-FFF2-40B4-BE49-F238E27FC236}">
                  <a16:creationId xmlns:a16="http://schemas.microsoft.com/office/drawing/2014/main" id="{2C8CF75B-4297-4F4C-BB5C-0BE87F16888D}"/>
                </a:ext>
                <a:ext uri="{C183D7F6-B498-43B3-948B-1728B52AA6E4}">
                  <adec:decorative xmlns:adec="http://schemas.microsoft.com/office/drawing/2017/decorative" val="1"/>
                </a:ext>
              </a:extLst>
            </p:cNvPr>
            <p:cNvSpPr>
              <a:spLocks noChangeArrowheads="1"/>
            </p:cNvSpPr>
            <p:nvPr/>
          </p:nvSpPr>
          <p:spPr bwMode="auto">
            <a:xfrm>
              <a:off x="744537" y="3036069"/>
              <a:ext cx="823913" cy="823912"/>
            </a:xfrm>
            <a:prstGeom prst="ellipse">
              <a:avLst/>
            </a:prstGeom>
            <a:solidFill>
              <a:srgbClr val="FFFFFF">
                <a:alpha val="20000"/>
              </a:srgbClr>
            </a:solidFill>
            <a:ln>
              <a:noFill/>
            </a:ln>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grpSp>
          <p:nvGrpSpPr>
            <p:cNvPr id="46" name="Group 45" descr="Clock">
              <a:extLst>
                <a:ext uri="{FF2B5EF4-FFF2-40B4-BE49-F238E27FC236}">
                  <a16:creationId xmlns:a16="http://schemas.microsoft.com/office/drawing/2014/main" id="{1C027AC2-76F8-4218-8C73-C8413E8B412B}"/>
                </a:ext>
              </a:extLst>
            </p:cNvPr>
            <p:cNvGrpSpPr/>
            <p:nvPr/>
          </p:nvGrpSpPr>
          <p:grpSpPr bwMode="auto">
            <a:xfrm>
              <a:off x="982527" y="3270522"/>
              <a:ext cx="343634" cy="344872"/>
              <a:chOff x="9155465" y="4372601"/>
              <a:chExt cx="343634" cy="344872"/>
            </a:xfrm>
            <a:solidFill>
              <a:schemeClr val="tx1"/>
            </a:solidFill>
          </p:grpSpPr>
          <p:sp>
            <p:nvSpPr>
              <p:cNvPr id="47" name="Freeform 158">
                <a:extLst>
                  <a:ext uri="{FF2B5EF4-FFF2-40B4-BE49-F238E27FC236}">
                    <a16:creationId xmlns:a16="http://schemas.microsoft.com/office/drawing/2014/main" id="{C75923E9-28C4-400A-99FC-AAC15C61ED8A}"/>
                  </a:ext>
                </a:extLst>
              </p:cNvPr>
              <p:cNvSpPr>
                <a:spLocks noEditPoints="1"/>
              </p:cNvSpPr>
              <p:nvPr/>
            </p:nvSpPr>
            <p:spPr bwMode="auto">
              <a:xfrm>
                <a:off x="9379198" y="4372601"/>
                <a:ext cx="119901" cy="10136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8" name="Freeform 159">
                <a:extLst>
                  <a:ext uri="{FF2B5EF4-FFF2-40B4-BE49-F238E27FC236}">
                    <a16:creationId xmlns:a16="http://schemas.microsoft.com/office/drawing/2014/main" id="{FEFFD0C9-5B02-425B-A466-52E458FDDD1A}"/>
                  </a:ext>
                </a:extLst>
              </p:cNvPr>
              <p:cNvSpPr>
                <a:spLocks noEditPoints="1"/>
              </p:cNvSpPr>
              <p:nvPr/>
            </p:nvSpPr>
            <p:spPr bwMode="auto">
              <a:xfrm>
                <a:off x="9155465" y="4372601"/>
                <a:ext cx="119901" cy="10136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9" name="Freeform 160">
                <a:extLst>
                  <a:ext uri="{FF2B5EF4-FFF2-40B4-BE49-F238E27FC236}">
                    <a16:creationId xmlns:a16="http://schemas.microsoft.com/office/drawing/2014/main" id="{6473D043-28E1-435C-A0EB-1B87812C54AA}"/>
                  </a:ext>
                </a:extLst>
              </p:cNvPr>
              <p:cNvSpPr>
                <a:spLocks/>
              </p:cNvSpPr>
              <p:nvPr/>
            </p:nvSpPr>
            <p:spPr bwMode="auto">
              <a:xfrm>
                <a:off x="9196256" y="4671737"/>
                <a:ext cx="43263" cy="44500"/>
              </a:xfrm>
              <a:custGeom>
                <a:avLst/>
                <a:gdLst>
                  <a:gd name="T0" fmla="*/ 6 w 35"/>
                  <a:gd name="T1" fmla="*/ 36 h 36"/>
                  <a:gd name="T2" fmla="*/ 0 w 35"/>
                  <a:gd name="T3" fmla="*/ 30 h 36"/>
                  <a:gd name="T4" fmla="*/ 29 w 35"/>
                  <a:gd name="T5" fmla="*/ 0 h 36"/>
                  <a:gd name="T6" fmla="*/ 35 w 35"/>
                  <a:gd name="T7" fmla="*/ 8 h 36"/>
                  <a:gd name="T8" fmla="*/ 6 w 35"/>
                  <a:gd name="T9" fmla="*/ 36 h 36"/>
                </a:gdLst>
                <a:ahLst/>
                <a:cxnLst>
                  <a:cxn ang="0">
                    <a:pos x="T0" y="T1"/>
                  </a:cxn>
                  <a:cxn ang="0">
                    <a:pos x="T2" y="T3"/>
                  </a:cxn>
                  <a:cxn ang="0">
                    <a:pos x="T4" y="T5"/>
                  </a:cxn>
                  <a:cxn ang="0">
                    <a:pos x="T6" y="T7"/>
                  </a:cxn>
                  <a:cxn ang="0">
                    <a:pos x="T8" y="T9"/>
                  </a:cxn>
                </a:cxnLst>
                <a:rect l="0" t="0" r="r" b="b"/>
                <a:pathLst>
                  <a:path w="35" h="36">
                    <a:moveTo>
                      <a:pt x="6" y="36"/>
                    </a:moveTo>
                    <a:lnTo>
                      <a:pt x="0" y="30"/>
                    </a:lnTo>
                    <a:lnTo>
                      <a:pt x="29" y="0"/>
                    </a:lnTo>
                    <a:lnTo>
                      <a:pt x="35" y="8"/>
                    </a:lnTo>
                    <a:lnTo>
                      <a:pt x="6" y="36"/>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0" name="Freeform 161">
                <a:extLst>
                  <a:ext uri="{FF2B5EF4-FFF2-40B4-BE49-F238E27FC236}">
                    <a16:creationId xmlns:a16="http://schemas.microsoft.com/office/drawing/2014/main" id="{75DE641E-F64A-4A42-8BDF-F61276A87FA7}"/>
                  </a:ext>
                </a:extLst>
              </p:cNvPr>
              <p:cNvSpPr>
                <a:spLocks/>
              </p:cNvSpPr>
              <p:nvPr/>
            </p:nvSpPr>
            <p:spPr bwMode="auto">
              <a:xfrm>
                <a:off x="9413809" y="4671737"/>
                <a:ext cx="45736" cy="45736"/>
              </a:xfrm>
              <a:custGeom>
                <a:avLst/>
                <a:gdLst>
                  <a:gd name="T0" fmla="*/ 29 w 37"/>
                  <a:gd name="T1" fmla="*/ 37 h 37"/>
                  <a:gd name="T2" fmla="*/ 0 w 37"/>
                  <a:gd name="T3" fmla="*/ 8 h 37"/>
                  <a:gd name="T4" fmla="*/ 6 w 37"/>
                  <a:gd name="T5" fmla="*/ 0 h 37"/>
                  <a:gd name="T6" fmla="*/ 37 w 37"/>
                  <a:gd name="T7" fmla="*/ 31 h 37"/>
                  <a:gd name="T8" fmla="*/ 29 w 37"/>
                  <a:gd name="T9" fmla="*/ 37 h 37"/>
                </a:gdLst>
                <a:ahLst/>
                <a:cxnLst>
                  <a:cxn ang="0">
                    <a:pos x="T0" y="T1"/>
                  </a:cxn>
                  <a:cxn ang="0">
                    <a:pos x="T2" y="T3"/>
                  </a:cxn>
                  <a:cxn ang="0">
                    <a:pos x="T4" y="T5"/>
                  </a:cxn>
                  <a:cxn ang="0">
                    <a:pos x="T6" y="T7"/>
                  </a:cxn>
                  <a:cxn ang="0">
                    <a:pos x="T8" y="T9"/>
                  </a:cxn>
                </a:cxnLst>
                <a:rect l="0" t="0" r="r" b="b"/>
                <a:pathLst>
                  <a:path w="37" h="37">
                    <a:moveTo>
                      <a:pt x="29" y="37"/>
                    </a:moveTo>
                    <a:lnTo>
                      <a:pt x="0" y="8"/>
                    </a:lnTo>
                    <a:lnTo>
                      <a:pt x="6" y="0"/>
                    </a:lnTo>
                    <a:lnTo>
                      <a:pt x="37" y="31"/>
                    </a:lnTo>
                    <a:lnTo>
                      <a:pt x="29" y="37"/>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1" name="Freeform 162">
                <a:extLst>
                  <a:ext uri="{FF2B5EF4-FFF2-40B4-BE49-F238E27FC236}">
                    <a16:creationId xmlns:a16="http://schemas.microsoft.com/office/drawing/2014/main" id="{893761D4-3EB3-4B41-9D51-60FFF3ABA1F5}"/>
                  </a:ext>
                </a:extLst>
              </p:cNvPr>
              <p:cNvSpPr>
                <a:spLocks noEditPoints="1"/>
              </p:cNvSpPr>
              <p:nvPr/>
            </p:nvSpPr>
            <p:spPr bwMode="auto">
              <a:xfrm>
                <a:off x="9167826" y="4397323"/>
                <a:ext cx="320149" cy="32014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2" name="Freeform 163">
                <a:extLst>
                  <a:ext uri="{FF2B5EF4-FFF2-40B4-BE49-F238E27FC236}">
                    <a16:creationId xmlns:a16="http://schemas.microsoft.com/office/drawing/2014/main" id="{6D7BA2D0-32F1-40AE-BCF7-0031E808F400}"/>
                  </a:ext>
                </a:extLst>
              </p:cNvPr>
              <p:cNvSpPr>
                <a:spLocks/>
              </p:cNvSpPr>
              <p:nvPr/>
            </p:nvSpPr>
            <p:spPr bwMode="auto">
              <a:xfrm>
                <a:off x="9234575" y="4446767"/>
                <a:ext cx="100124" cy="126082"/>
              </a:xfrm>
              <a:custGeom>
                <a:avLst/>
                <a:gdLst>
                  <a:gd name="T0" fmla="*/ 81 w 81"/>
                  <a:gd name="T1" fmla="*/ 102 h 102"/>
                  <a:gd name="T2" fmla="*/ 0 w 81"/>
                  <a:gd name="T3" fmla="*/ 102 h 102"/>
                  <a:gd name="T4" fmla="*/ 0 w 81"/>
                  <a:gd name="T5" fmla="*/ 93 h 102"/>
                  <a:gd name="T6" fmla="*/ 72 w 81"/>
                  <a:gd name="T7" fmla="*/ 93 h 102"/>
                  <a:gd name="T8" fmla="*/ 72 w 81"/>
                  <a:gd name="T9" fmla="*/ 0 h 102"/>
                  <a:gd name="T10" fmla="*/ 81 w 81"/>
                  <a:gd name="T11" fmla="*/ 0 h 102"/>
                  <a:gd name="T12" fmla="*/ 81 w 81"/>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81" h="102">
                    <a:moveTo>
                      <a:pt x="81" y="102"/>
                    </a:moveTo>
                    <a:lnTo>
                      <a:pt x="0" y="102"/>
                    </a:lnTo>
                    <a:lnTo>
                      <a:pt x="0" y="93"/>
                    </a:lnTo>
                    <a:lnTo>
                      <a:pt x="72" y="93"/>
                    </a:lnTo>
                    <a:lnTo>
                      <a:pt x="72" y="0"/>
                    </a:lnTo>
                    <a:lnTo>
                      <a:pt x="81" y="0"/>
                    </a:lnTo>
                    <a:lnTo>
                      <a:pt x="81" y="102"/>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p:txBody>
          <a:bodyPr/>
          <a:lstStyle/>
          <a:p>
            <a:pPr marL="0" indent="0">
              <a:buNone/>
            </a:pPr>
            <a:r>
              <a:rPr lang="en-US" dirty="0"/>
              <a:t>    Districtwide Forums</a:t>
            </a:r>
          </a:p>
        </p:txBody>
      </p:sp>
      <p:grpSp>
        <p:nvGrpSpPr>
          <p:cNvPr id="31" name="Group 30" descr="search icon">
            <a:extLst>
              <a:ext uri="{FF2B5EF4-FFF2-40B4-BE49-F238E27FC236}">
                <a16:creationId xmlns:a16="http://schemas.microsoft.com/office/drawing/2014/main" id="{C5F28D29-D0F3-4DAC-898B-07FE8DA57557}"/>
              </a:ext>
            </a:extLst>
          </p:cNvPr>
          <p:cNvGrpSpPr/>
          <p:nvPr/>
        </p:nvGrpSpPr>
        <p:grpSpPr>
          <a:xfrm>
            <a:off x="744537" y="3975887"/>
            <a:ext cx="823913" cy="823912"/>
            <a:chOff x="744537" y="3975887"/>
            <a:chExt cx="823913" cy="823912"/>
          </a:xfrm>
        </p:grpSpPr>
        <p:sp>
          <p:nvSpPr>
            <p:cNvPr id="54" name="Oval 68">
              <a:extLst>
                <a:ext uri="{FF2B5EF4-FFF2-40B4-BE49-F238E27FC236}">
                  <a16:creationId xmlns:a16="http://schemas.microsoft.com/office/drawing/2014/main" id="{33B80E49-94B9-44A5-A4BD-A0094115A8DB}"/>
                </a:ext>
                <a:ext uri="{C183D7F6-B498-43B3-948B-1728B52AA6E4}">
                  <adec:decorative xmlns:adec="http://schemas.microsoft.com/office/drawing/2017/decorative" val="1"/>
                </a:ext>
              </a:extLst>
            </p:cNvPr>
            <p:cNvSpPr>
              <a:spLocks noChangeArrowheads="1"/>
            </p:cNvSpPr>
            <p:nvPr/>
          </p:nvSpPr>
          <p:spPr bwMode="auto">
            <a:xfrm>
              <a:off x="744537" y="3975887"/>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55" name="Group 54" descr="Unlock">
              <a:extLst>
                <a:ext uri="{FF2B5EF4-FFF2-40B4-BE49-F238E27FC236}">
                  <a16:creationId xmlns:a16="http://schemas.microsoft.com/office/drawing/2014/main" id="{B8F32770-F420-458B-B3DB-2F0E99DD574F}"/>
                </a:ext>
              </a:extLst>
            </p:cNvPr>
            <p:cNvGrpSpPr/>
            <p:nvPr/>
          </p:nvGrpSpPr>
          <p:grpSpPr bwMode="auto">
            <a:xfrm>
              <a:off x="993177" y="4210484"/>
              <a:ext cx="360941" cy="337455"/>
              <a:chOff x="6955211" y="4365185"/>
              <a:chExt cx="360941" cy="337455"/>
            </a:xfrm>
            <a:solidFill>
              <a:schemeClr val="tx1"/>
            </a:solidFill>
          </p:grpSpPr>
          <p:sp>
            <p:nvSpPr>
              <p:cNvPr id="56" name="Freeform 188">
                <a:extLst>
                  <a:ext uri="{FF2B5EF4-FFF2-40B4-BE49-F238E27FC236}">
                    <a16:creationId xmlns:a16="http://schemas.microsoft.com/office/drawing/2014/main" id="{8076EF42-2725-44C4-9A27-D75D71B8FE46}"/>
                  </a:ext>
                </a:extLst>
              </p:cNvPr>
              <p:cNvSpPr>
                <a:spLocks/>
              </p:cNvSpPr>
              <p:nvPr/>
            </p:nvSpPr>
            <p:spPr bwMode="auto">
              <a:xfrm>
                <a:off x="6955211" y="4365185"/>
                <a:ext cx="337455" cy="337455"/>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7" name="Freeform 189">
                <a:extLst>
                  <a:ext uri="{FF2B5EF4-FFF2-40B4-BE49-F238E27FC236}">
                    <a16:creationId xmlns:a16="http://schemas.microsoft.com/office/drawing/2014/main" id="{863AA144-B903-4860-8562-D39B36E850A4}"/>
                  </a:ext>
                </a:extLst>
              </p:cNvPr>
              <p:cNvSpPr>
                <a:spLocks/>
              </p:cNvSpPr>
              <p:nvPr/>
            </p:nvSpPr>
            <p:spPr bwMode="auto">
              <a:xfrm>
                <a:off x="7241986" y="4491267"/>
                <a:ext cx="74166" cy="66749"/>
              </a:xfrm>
              <a:custGeom>
                <a:avLst/>
                <a:gdLst>
                  <a:gd name="T0" fmla="*/ 0 w 60"/>
                  <a:gd name="T1" fmla="*/ 0 h 54"/>
                  <a:gd name="T2" fmla="*/ 31 w 60"/>
                  <a:gd name="T3" fmla="*/ 54 h 54"/>
                  <a:gd name="T4" fmla="*/ 60 w 60"/>
                  <a:gd name="T5" fmla="*/ 0 h 54"/>
                  <a:gd name="T6" fmla="*/ 0 w 60"/>
                  <a:gd name="T7" fmla="*/ 0 h 54"/>
                </a:gdLst>
                <a:ahLst/>
                <a:cxnLst>
                  <a:cxn ang="0">
                    <a:pos x="T0" y="T1"/>
                  </a:cxn>
                  <a:cxn ang="0">
                    <a:pos x="T2" y="T3"/>
                  </a:cxn>
                  <a:cxn ang="0">
                    <a:pos x="T4" y="T5"/>
                  </a:cxn>
                  <a:cxn ang="0">
                    <a:pos x="T6" y="T7"/>
                  </a:cxn>
                </a:cxnLst>
                <a:rect l="0" t="0" r="r" b="b"/>
                <a:pathLst>
                  <a:path w="60" h="54">
                    <a:moveTo>
                      <a:pt x="0" y="0"/>
                    </a:moveTo>
                    <a:lnTo>
                      <a:pt x="31" y="54"/>
                    </a:lnTo>
                    <a:lnTo>
                      <a:pt x="60" y="0"/>
                    </a:lnTo>
                    <a:lnTo>
                      <a:pt x="0" y="0"/>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8" name="Freeform 190">
                <a:extLst>
                  <a:ext uri="{FF2B5EF4-FFF2-40B4-BE49-F238E27FC236}">
                    <a16:creationId xmlns:a16="http://schemas.microsoft.com/office/drawing/2014/main" id="{AAEE0046-41AB-419B-B2B6-6DF3CEF0E606}"/>
                  </a:ext>
                </a:extLst>
              </p:cNvPr>
              <p:cNvSpPr>
                <a:spLocks noEditPoints="1"/>
              </p:cNvSpPr>
              <p:nvPr/>
            </p:nvSpPr>
            <p:spPr bwMode="auto">
              <a:xfrm>
                <a:off x="7077585" y="4452947"/>
                <a:ext cx="91471" cy="7663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9" name="Freeform 191">
                <a:extLst>
                  <a:ext uri="{FF2B5EF4-FFF2-40B4-BE49-F238E27FC236}">
                    <a16:creationId xmlns:a16="http://schemas.microsoft.com/office/drawing/2014/main" id="{A2CBED4E-8F3F-4F26-A152-681AEC9D0F8F}"/>
                  </a:ext>
                </a:extLst>
              </p:cNvPr>
              <p:cNvSpPr>
                <a:spLocks noEditPoints="1"/>
              </p:cNvSpPr>
              <p:nvPr/>
            </p:nvSpPr>
            <p:spPr bwMode="auto">
              <a:xfrm>
                <a:off x="7059043" y="4517225"/>
                <a:ext cx="131026" cy="100124"/>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a:xfrm>
            <a:off x="1882921" y="4026976"/>
            <a:ext cx="4433401" cy="823913"/>
          </a:xfrm>
        </p:spPr>
        <p:txBody>
          <a:bodyPr/>
          <a:lstStyle/>
          <a:p>
            <a:pPr marL="0" indent="0">
              <a:buNone/>
            </a:pPr>
            <a:r>
              <a:rPr lang="en-US" dirty="0"/>
              <a:t>    Impact Survey</a:t>
            </a:r>
          </a:p>
        </p:txBody>
      </p:sp>
      <p:grpSp>
        <p:nvGrpSpPr>
          <p:cNvPr id="32" name="Group 31" descr="tools icon">
            <a:extLst>
              <a:ext uri="{FF2B5EF4-FFF2-40B4-BE49-F238E27FC236}">
                <a16:creationId xmlns:a16="http://schemas.microsoft.com/office/drawing/2014/main" id="{414B2C39-D63F-4B23-93E4-C6CB8A1A931B}"/>
              </a:ext>
            </a:extLst>
          </p:cNvPr>
          <p:cNvGrpSpPr/>
          <p:nvPr/>
        </p:nvGrpSpPr>
        <p:grpSpPr>
          <a:xfrm>
            <a:off x="712787" y="4945848"/>
            <a:ext cx="823913" cy="823912"/>
            <a:chOff x="712787" y="4945848"/>
            <a:chExt cx="823913" cy="823912"/>
          </a:xfrm>
        </p:grpSpPr>
        <p:sp>
          <p:nvSpPr>
            <p:cNvPr id="61" name="Oval 68">
              <a:extLst>
                <a:ext uri="{FF2B5EF4-FFF2-40B4-BE49-F238E27FC236}">
                  <a16:creationId xmlns:a16="http://schemas.microsoft.com/office/drawing/2014/main" id="{5A6D6A35-6EA5-47A3-BA38-66294A59DC40}"/>
                </a:ext>
                <a:ext uri="{C183D7F6-B498-43B3-948B-1728B52AA6E4}">
                  <adec:decorative xmlns:adec="http://schemas.microsoft.com/office/drawing/2017/decorative" val="1"/>
                </a:ext>
              </a:extLst>
            </p:cNvPr>
            <p:cNvSpPr>
              <a:spLocks noChangeArrowheads="1"/>
            </p:cNvSpPr>
            <p:nvPr/>
          </p:nvSpPr>
          <p:spPr bwMode="auto">
            <a:xfrm>
              <a:off x="712787" y="4945848"/>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62" name="Group 61" descr="Mechanics">
              <a:extLst>
                <a:ext uri="{FF2B5EF4-FFF2-40B4-BE49-F238E27FC236}">
                  <a16:creationId xmlns:a16="http://schemas.microsoft.com/office/drawing/2014/main" id="{12D9414F-F708-4FC6-9001-3B87C1156DFE}"/>
                </a:ext>
              </a:extLst>
            </p:cNvPr>
            <p:cNvGrpSpPr/>
            <p:nvPr/>
          </p:nvGrpSpPr>
          <p:grpSpPr bwMode="auto">
            <a:xfrm>
              <a:off x="925095" y="5165730"/>
              <a:ext cx="396000" cy="396000"/>
              <a:chOff x="5508977" y="3649484"/>
              <a:chExt cx="331274" cy="323857"/>
            </a:xfrm>
            <a:solidFill>
              <a:schemeClr val="tx1"/>
            </a:solidFill>
          </p:grpSpPr>
          <p:sp>
            <p:nvSpPr>
              <p:cNvPr id="63" name="Freeform 129">
                <a:extLst>
                  <a:ext uri="{FF2B5EF4-FFF2-40B4-BE49-F238E27FC236}">
                    <a16:creationId xmlns:a16="http://schemas.microsoft.com/office/drawing/2014/main" id="{0DBAC07A-2E12-4423-A7AC-B5AAE8B2C03D}"/>
                  </a:ext>
                </a:extLst>
              </p:cNvPr>
              <p:cNvSpPr>
                <a:spLocks noEditPoints="1"/>
              </p:cNvSpPr>
              <p:nvPr/>
            </p:nvSpPr>
            <p:spPr bwMode="auto">
              <a:xfrm>
                <a:off x="5678322" y="3828718"/>
                <a:ext cx="161929" cy="144623"/>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4" name="Freeform 130">
                <a:extLst>
                  <a:ext uri="{FF2B5EF4-FFF2-40B4-BE49-F238E27FC236}">
                    <a16:creationId xmlns:a16="http://schemas.microsoft.com/office/drawing/2014/main" id="{99532D95-86F9-4992-A22A-F8F67CF908E0}"/>
                  </a:ext>
                </a:extLst>
              </p:cNvPr>
              <p:cNvSpPr>
                <a:spLocks noEditPoints="1"/>
              </p:cNvSpPr>
              <p:nvPr/>
            </p:nvSpPr>
            <p:spPr bwMode="auto">
              <a:xfrm>
                <a:off x="5508977" y="3649484"/>
                <a:ext cx="154512" cy="153276"/>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5" name="Freeform 131">
                <a:extLst>
                  <a:ext uri="{FF2B5EF4-FFF2-40B4-BE49-F238E27FC236}">
                    <a16:creationId xmlns:a16="http://schemas.microsoft.com/office/drawing/2014/main" id="{A4304E6A-0009-4C19-BB19-7A189DFFD02D}"/>
                  </a:ext>
                </a:extLst>
              </p:cNvPr>
              <p:cNvSpPr>
                <a:spLocks noEditPoints="1"/>
              </p:cNvSpPr>
              <p:nvPr/>
            </p:nvSpPr>
            <p:spPr bwMode="auto">
              <a:xfrm>
                <a:off x="5513921" y="3670498"/>
                <a:ext cx="302844" cy="286775"/>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7" name="Text Placeholder 76">
            <a:extLst>
              <a:ext uri="{FF2B5EF4-FFF2-40B4-BE49-F238E27FC236}">
                <a16:creationId xmlns:a16="http://schemas.microsoft.com/office/drawing/2014/main" id="{32AB4371-99E9-4FD0-A119-1CF96F2D3EE6}"/>
              </a:ext>
            </a:extLst>
          </p:cNvPr>
          <p:cNvSpPr>
            <a:spLocks noGrp="1"/>
          </p:cNvSpPr>
          <p:nvPr>
            <p:ph type="body" sz="quarter" idx="16"/>
          </p:nvPr>
        </p:nvSpPr>
        <p:spPr/>
        <p:txBody>
          <a:bodyPr/>
          <a:lstStyle/>
          <a:p>
            <a:pPr marL="0" indent="0">
              <a:buNone/>
            </a:pPr>
            <a:r>
              <a:rPr lang="en-US" dirty="0"/>
              <a:t>    Recommendation</a:t>
            </a:r>
          </a:p>
        </p:txBody>
      </p:sp>
      <p:grpSp>
        <p:nvGrpSpPr>
          <p:cNvPr id="44" name="Group 43" descr="steps graphic">
            <a:extLst>
              <a:ext uri="{FF2B5EF4-FFF2-40B4-BE49-F238E27FC236}">
                <a16:creationId xmlns:a16="http://schemas.microsoft.com/office/drawing/2014/main" id="{6EB24599-0719-48BC-AB48-E49D34953116}"/>
              </a:ext>
              <a:ext uri="{C183D7F6-B498-43B3-948B-1728B52AA6E4}">
                <adec:decorative xmlns:adec="http://schemas.microsoft.com/office/drawing/2017/decorative" val="1"/>
              </a:ext>
            </a:extLst>
          </p:cNvPr>
          <p:cNvGrpSpPr/>
          <p:nvPr/>
        </p:nvGrpSpPr>
        <p:grpSpPr>
          <a:xfrm>
            <a:off x="1739796" y="2139824"/>
            <a:ext cx="9875970" cy="3831576"/>
            <a:chOff x="1739796" y="2076324"/>
            <a:chExt cx="9875970" cy="3831576"/>
          </a:xfrm>
        </p:grpSpPr>
        <p:grpSp>
          <p:nvGrpSpPr>
            <p:cNvPr id="9" name="Group 27">
              <a:extLst>
                <a:ext uri="{FF2B5EF4-FFF2-40B4-BE49-F238E27FC236}">
                  <a16:creationId xmlns:a16="http://schemas.microsoft.com/office/drawing/2014/main" id="{CFE45C63-A0CD-4ED2-9253-02A15CFBEDD3}"/>
                </a:ext>
              </a:extLst>
            </p:cNvPr>
            <p:cNvGrpSpPr>
              <a:grpSpLocks/>
            </p:cNvGrpSpPr>
            <p:nvPr/>
          </p:nvGrpSpPr>
          <p:grpSpPr bwMode="auto">
            <a:xfrm>
              <a:off x="6431766" y="4609130"/>
              <a:ext cx="2336870" cy="1298770"/>
              <a:chOff x="4808051" y="1842051"/>
              <a:chExt cx="2369874" cy="1397540"/>
            </a:xfrm>
          </p:grpSpPr>
          <p:sp>
            <p:nvSpPr>
              <p:cNvPr id="10" name="Freeform 17">
                <a:extLst>
                  <a:ext uri="{FF2B5EF4-FFF2-40B4-BE49-F238E27FC236}">
                    <a16:creationId xmlns:a16="http://schemas.microsoft.com/office/drawing/2014/main" id="{0F99B6D3-28DD-4E91-808E-0A9D8950E9B9}"/>
                  </a:ext>
                </a:extLst>
              </p:cNvPr>
              <p:cNvSpPr>
                <a:spLocks/>
              </p:cNvSpPr>
              <p:nvPr/>
            </p:nvSpPr>
            <p:spPr bwMode="auto">
              <a:xfrm>
                <a:off x="4808051" y="2331219"/>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1" name="Freeform 18">
                <a:extLst>
                  <a:ext uri="{FF2B5EF4-FFF2-40B4-BE49-F238E27FC236}">
                    <a16:creationId xmlns:a16="http://schemas.microsoft.com/office/drawing/2014/main" id="{550D5C59-96EE-4437-9C44-B45AA3D56F85}"/>
                  </a:ext>
                </a:extLst>
              </p:cNvPr>
              <p:cNvSpPr>
                <a:spLocks/>
              </p:cNvSpPr>
              <p:nvPr/>
            </p:nvSpPr>
            <p:spPr bwMode="auto">
              <a:xfrm>
                <a:off x="4808051" y="1842051"/>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2" name="Freeform 19">
                <a:extLst>
                  <a:ext uri="{FF2B5EF4-FFF2-40B4-BE49-F238E27FC236}">
                    <a16:creationId xmlns:a16="http://schemas.microsoft.com/office/drawing/2014/main" id="{163804A0-E4BE-4601-AEB6-7EC3284F52AC}"/>
                  </a:ext>
                </a:extLst>
              </p:cNvPr>
              <p:cNvSpPr>
                <a:spLocks/>
              </p:cNvSpPr>
              <p:nvPr/>
            </p:nvSpPr>
            <p:spPr bwMode="auto">
              <a:xfrm>
                <a:off x="5941552" y="2300082"/>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3" name="Group 35">
              <a:extLst>
                <a:ext uri="{FF2B5EF4-FFF2-40B4-BE49-F238E27FC236}">
                  <a16:creationId xmlns:a16="http://schemas.microsoft.com/office/drawing/2014/main" id="{BBFED9B2-8B04-4E8F-B036-2BB7CCF95C04}"/>
                </a:ext>
              </a:extLst>
            </p:cNvPr>
            <p:cNvGrpSpPr>
              <a:grpSpLocks/>
            </p:cNvGrpSpPr>
            <p:nvPr/>
          </p:nvGrpSpPr>
          <p:grpSpPr bwMode="auto">
            <a:xfrm>
              <a:off x="7549331" y="3859410"/>
              <a:ext cx="2336870" cy="1307583"/>
              <a:chOff x="4808051" y="4299121"/>
              <a:chExt cx="2369874" cy="1405200"/>
            </a:xfrm>
          </p:grpSpPr>
          <p:sp>
            <p:nvSpPr>
              <p:cNvPr id="14" name="Freeform 8">
                <a:extLst>
                  <a:ext uri="{FF2B5EF4-FFF2-40B4-BE49-F238E27FC236}">
                    <a16:creationId xmlns:a16="http://schemas.microsoft.com/office/drawing/2014/main" id="{7DA26508-A6A4-4F4C-AC60-E9459BF28898}"/>
                  </a:ext>
                </a:extLst>
              </p:cNvPr>
              <p:cNvSpPr>
                <a:spLocks/>
              </p:cNvSpPr>
              <p:nvPr/>
            </p:nvSpPr>
            <p:spPr bwMode="auto">
              <a:xfrm>
                <a:off x="4808051" y="4795540"/>
                <a:ext cx="1133349" cy="90878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5" name="Freeform 9">
                <a:extLst>
                  <a:ext uri="{FF2B5EF4-FFF2-40B4-BE49-F238E27FC236}">
                    <a16:creationId xmlns:a16="http://schemas.microsoft.com/office/drawing/2014/main" id="{0FC13C28-081C-4595-9C9D-7D21EB3FA9D3}"/>
                  </a:ext>
                </a:extLst>
              </p:cNvPr>
              <p:cNvSpPr>
                <a:spLocks/>
              </p:cNvSpPr>
              <p:nvPr/>
            </p:nvSpPr>
            <p:spPr bwMode="auto">
              <a:xfrm>
                <a:off x="4808051" y="4299121"/>
                <a:ext cx="2369874" cy="961119"/>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6" name="Freeform 10">
                <a:extLst>
                  <a:ext uri="{FF2B5EF4-FFF2-40B4-BE49-F238E27FC236}">
                    <a16:creationId xmlns:a16="http://schemas.microsoft.com/office/drawing/2014/main" id="{31980248-1ADA-45C6-923A-02F7423266AB}"/>
                  </a:ext>
                </a:extLst>
              </p:cNvPr>
              <p:cNvSpPr>
                <a:spLocks/>
              </p:cNvSpPr>
              <p:nvPr/>
            </p:nvSpPr>
            <p:spPr bwMode="auto">
              <a:xfrm>
                <a:off x="5941552" y="4764813"/>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grpSp>
        <p:grpSp>
          <p:nvGrpSpPr>
            <p:cNvPr id="17" name="Group 39">
              <a:extLst>
                <a:ext uri="{FF2B5EF4-FFF2-40B4-BE49-F238E27FC236}">
                  <a16:creationId xmlns:a16="http://schemas.microsoft.com/office/drawing/2014/main" id="{DBAE3F99-4416-43BB-802B-06B8C3273C01}"/>
                </a:ext>
              </a:extLst>
            </p:cNvPr>
            <p:cNvGrpSpPr>
              <a:grpSpLocks/>
            </p:cNvGrpSpPr>
            <p:nvPr/>
          </p:nvGrpSpPr>
          <p:grpSpPr bwMode="auto">
            <a:xfrm>
              <a:off x="8439940" y="3145110"/>
              <a:ext cx="2335304" cy="1306106"/>
              <a:chOff x="4808051" y="5135743"/>
              <a:chExt cx="2369874" cy="1405200"/>
            </a:xfrm>
          </p:grpSpPr>
          <p:sp>
            <p:nvSpPr>
              <p:cNvPr id="18" name="Freeform 5">
                <a:extLst>
                  <a:ext uri="{FF2B5EF4-FFF2-40B4-BE49-F238E27FC236}">
                    <a16:creationId xmlns:a16="http://schemas.microsoft.com/office/drawing/2014/main" id="{86042750-61FD-40FA-B325-3248D0B0BC20}"/>
                  </a:ext>
                </a:extLst>
              </p:cNvPr>
              <p:cNvSpPr>
                <a:spLocks/>
              </p:cNvSpPr>
              <p:nvPr/>
            </p:nvSpPr>
            <p:spPr bwMode="auto">
              <a:xfrm>
                <a:off x="4808051" y="5632723"/>
                <a:ext cx="1134109" cy="90822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9" name="Freeform 6">
                <a:extLst>
                  <a:ext uri="{FF2B5EF4-FFF2-40B4-BE49-F238E27FC236}">
                    <a16:creationId xmlns:a16="http://schemas.microsoft.com/office/drawing/2014/main" id="{D2485B1E-22DE-4313-87F3-58173AEACC7F}"/>
                  </a:ext>
                </a:extLst>
              </p:cNvPr>
              <p:cNvSpPr>
                <a:spLocks/>
              </p:cNvSpPr>
              <p:nvPr/>
            </p:nvSpPr>
            <p:spPr bwMode="auto">
              <a:xfrm>
                <a:off x="4808051" y="5135743"/>
                <a:ext cx="2369874" cy="960617"/>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0" name="Freeform 7">
                <a:extLst>
                  <a:ext uri="{FF2B5EF4-FFF2-40B4-BE49-F238E27FC236}">
                    <a16:creationId xmlns:a16="http://schemas.microsoft.com/office/drawing/2014/main" id="{6D372190-F03C-4E10-9BB3-D0799862DE58}"/>
                  </a:ext>
                </a:extLst>
              </p:cNvPr>
              <p:cNvSpPr>
                <a:spLocks/>
              </p:cNvSpPr>
              <p:nvPr/>
            </p:nvSpPr>
            <p:spPr bwMode="auto">
              <a:xfrm>
                <a:off x="5942160" y="5600967"/>
                <a:ext cx="1235765" cy="939976"/>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21" name="Group 31">
              <a:extLst>
                <a:ext uri="{FF2B5EF4-FFF2-40B4-BE49-F238E27FC236}">
                  <a16:creationId xmlns:a16="http://schemas.microsoft.com/office/drawing/2014/main" id="{AAF307FC-5513-426F-BB40-B722D6DF2E3C}"/>
                </a:ext>
              </a:extLst>
            </p:cNvPr>
            <p:cNvGrpSpPr>
              <a:grpSpLocks/>
            </p:cNvGrpSpPr>
            <p:nvPr/>
          </p:nvGrpSpPr>
          <p:grpSpPr bwMode="auto">
            <a:xfrm>
              <a:off x="9278897" y="2438188"/>
              <a:ext cx="2336869" cy="1304631"/>
              <a:chOff x="4808051" y="3515295"/>
              <a:chExt cx="2369874" cy="1403847"/>
            </a:xfrm>
          </p:grpSpPr>
          <p:sp>
            <p:nvSpPr>
              <p:cNvPr id="22" name="Freeform 11">
                <a:extLst>
                  <a:ext uri="{FF2B5EF4-FFF2-40B4-BE49-F238E27FC236}">
                    <a16:creationId xmlns:a16="http://schemas.microsoft.com/office/drawing/2014/main" id="{74A81D7B-94A3-42C9-80AC-62D5D0110B73}"/>
                  </a:ext>
                </a:extLst>
              </p:cNvPr>
              <p:cNvSpPr>
                <a:spLocks/>
              </p:cNvSpPr>
              <p:nvPr/>
            </p:nvSpPr>
            <p:spPr bwMode="auto">
              <a:xfrm>
                <a:off x="4808051" y="4010770"/>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3" name="Freeform 12">
                <a:extLst>
                  <a:ext uri="{FF2B5EF4-FFF2-40B4-BE49-F238E27FC236}">
                    <a16:creationId xmlns:a16="http://schemas.microsoft.com/office/drawing/2014/main" id="{C157D7EE-659C-409B-A1E6-7D05687D7FBD}"/>
                  </a:ext>
                </a:extLst>
              </p:cNvPr>
              <p:cNvSpPr>
                <a:spLocks/>
              </p:cNvSpPr>
              <p:nvPr/>
            </p:nvSpPr>
            <p:spPr bwMode="auto">
              <a:xfrm>
                <a:off x="4808051" y="3515295"/>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4" name="Freeform 13">
                <a:extLst>
                  <a:ext uri="{FF2B5EF4-FFF2-40B4-BE49-F238E27FC236}">
                    <a16:creationId xmlns:a16="http://schemas.microsoft.com/office/drawing/2014/main" id="{0F6A3B05-53B7-4EA3-88B4-ED578C58E4EC}"/>
                  </a:ext>
                </a:extLst>
              </p:cNvPr>
              <p:cNvSpPr>
                <a:spLocks/>
              </p:cNvSpPr>
              <p:nvPr/>
            </p:nvSpPr>
            <p:spPr bwMode="auto">
              <a:xfrm>
                <a:off x="5941400" y="3976396"/>
                <a:ext cx="1236525" cy="94013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4" name="Group 3">
              <a:extLst>
                <a:ext uri="{FF2B5EF4-FFF2-40B4-BE49-F238E27FC236}">
                  <a16:creationId xmlns:a16="http://schemas.microsoft.com/office/drawing/2014/main" id="{BC384F39-BE7C-4DC7-9463-38206393DEC4}"/>
                </a:ext>
              </a:extLst>
            </p:cNvPr>
            <p:cNvGrpSpPr/>
            <p:nvPr/>
          </p:nvGrpSpPr>
          <p:grpSpPr>
            <a:xfrm>
              <a:off x="7664648" y="3549446"/>
              <a:ext cx="529043" cy="396000"/>
              <a:chOff x="7684329" y="3553060"/>
              <a:chExt cx="529043" cy="396000"/>
            </a:xfrm>
          </p:grpSpPr>
          <p:sp>
            <p:nvSpPr>
              <p:cNvPr id="26" name="Teardrop 25">
                <a:extLst>
                  <a:ext uri="{FF2B5EF4-FFF2-40B4-BE49-F238E27FC236}">
                    <a16:creationId xmlns:a16="http://schemas.microsoft.com/office/drawing/2014/main" id="{E668D9BC-775F-4484-A481-0A547E2A5D3E}"/>
                  </a:ext>
                </a:extLst>
              </p:cNvPr>
              <p:cNvSpPr/>
              <p:nvPr/>
            </p:nvSpPr>
            <p:spPr>
              <a:xfrm rot="7994273">
                <a:off x="7750851" y="3553060"/>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27" name="Oval 26">
                <a:extLst>
                  <a:ext uri="{FF2B5EF4-FFF2-40B4-BE49-F238E27FC236}">
                    <a16:creationId xmlns:a16="http://schemas.microsoft.com/office/drawing/2014/main" id="{FC18C2F6-BC37-4856-9C97-AB28F5F35F30}"/>
                  </a:ext>
                </a:extLst>
              </p:cNvPr>
              <p:cNvSpPr/>
              <p:nvPr/>
            </p:nvSpPr>
            <p:spPr>
              <a:xfrm>
                <a:off x="7800745" y="360061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8" name="TextBox 37">
                <a:extLst>
                  <a:ext uri="{FF2B5EF4-FFF2-40B4-BE49-F238E27FC236}">
                    <a16:creationId xmlns:a16="http://schemas.microsoft.com/office/drawing/2014/main" id="{DCF68FA9-42C6-4204-B804-635DC098A56A}"/>
                  </a:ext>
                </a:extLst>
              </p:cNvPr>
              <p:cNvSpPr txBox="1">
                <a:spLocks noChangeArrowheads="1"/>
              </p:cNvSpPr>
              <p:nvPr/>
            </p:nvSpPr>
            <p:spPr bwMode="auto">
              <a:xfrm>
                <a:off x="7684329" y="359717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2</a:t>
                </a:r>
              </a:p>
            </p:txBody>
          </p:sp>
        </p:grpSp>
        <p:grpSp>
          <p:nvGrpSpPr>
            <p:cNvPr id="5" name="Group 4">
              <a:extLst>
                <a:ext uri="{FF2B5EF4-FFF2-40B4-BE49-F238E27FC236}">
                  <a16:creationId xmlns:a16="http://schemas.microsoft.com/office/drawing/2014/main" id="{93A0B2E9-CE29-4F7C-AFC9-679B8873B095}"/>
                </a:ext>
              </a:extLst>
            </p:cNvPr>
            <p:cNvGrpSpPr/>
            <p:nvPr/>
          </p:nvGrpSpPr>
          <p:grpSpPr>
            <a:xfrm>
              <a:off x="1739796" y="2263803"/>
              <a:ext cx="5413814" cy="2405085"/>
              <a:chOff x="1739796" y="2263803"/>
              <a:chExt cx="5413814" cy="2405085"/>
            </a:xfrm>
          </p:grpSpPr>
          <p:sp>
            <p:nvSpPr>
              <p:cNvPr id="29" name="Teardrop 28">
                <a:extLst>
                  <a:ext uri="{FF2B5EF4-FFF2-40B4-BE49-F238E27FC236}">
                    <a16:creationId xmlns:a16="http://schemas.microsoft.com/office/drawing/2014/main" id="{714DA6B9-3503-4743-B96D-C0387E3433EB}"/>
                  </a:ext>
                </a:extLst>
              </p:cNvPr>
              <p:cNvSpPr/>
              <p:nvPr/>
            </p:nvSpPr>
            <p:spPr>
              <a:xfrm rot="7994273">
                <a:off x="6757610" y="4272888"/>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0" name="Oval 29">
                <a:extLst>
                  <a:ext uri="{FF2B5EF4-FFF2-40B4-BE49-F238E27FC236}">
                    <a16:creationId xmlns:a16="http://schemas.microsoft.com/office/drawing/2014/main" id="{0538BF2D-7205-429C-9920-69C767E77FD5}"/>
                  </a:ext>
                </a:extLst>
              </p:cNvPr>
              <p:cNvSpPr/>
              <p:nvPr/>
            </p:nvSpPr>
            <p:spPr>
              <a:xfrm>
                <a:off x="1856322" y="228490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7" name="TextBox 36">
                <a:extLst>
                  <a:ext uri="{FF2B5EF4-FFF2-40B4-BE49-F238E27FC236}">
                    <a16:creationId xmlns:a16="http://schemas.microsoft.com/office/drawing/2014/main" id="{9CCC179C-E666-4CBA-8225-E9AE8F63B9C3}"/>
                  </a:ext>
                </a:extLst>
              </p:cNvPr>
              <p:cNvSpPr txBox="1">
                <a:spLocks noChangeArrowheads="1"/>
              </p:cNvSpPr>
              <p:nvPr/>
            </p:nvSpPr>
            <p:spPr bwMode="auto">
              <a:xfrm>
                <a:off x="1739796" y="2263803"/>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grpSp>
        <p:grpSp>
          <p:nvGrpSpPr>
            <p:cNvPr id="3" name="Group 2">
              <a:extLst>
                <a:ext uri="{FF2B5EF4-FFF2-40B4-BE49-F238E27FC236}">
                  <a16:creationId xmlns:a16="http://schemas.microsoft.com/office/drawing/2014/main" id="{1F76D10B-6ACE-4638-AB7A-1EF3942918AD}"/>
                </a:ext>
              </a:extLst>
            </p:cNvPr>
            <p:cNvGrpSpPr/>
            <p:nvPr/>
          </p:nvGrpSpPr>
          <p:grpSpPr>
            <a:xfrm>
              <a:off x="8607357" y="2825895"/>
              <a:ext cx="529043" cy="396000"/>
              <a:chOff x="8505184" y="2844945"/>
              <a:chExt cx="529043" cy="396000"/>
            </a:xfrm>
          </p:grpSpPr>
          <p:sp>
            <p:nvSpPr>
              <p:cNvPr id="66" name="Oval 65">
                <a:extLst>
                  <a:ext uri="{FF2B5EF4-FFF2-40B4-BE49-F238E27FC236}">
                    <a16:creationId xmlns:a16="http://schemas.microsoft.com/office/drawing/2014/main" id="{E0767904-B09B-41EB-A4C9-DA5D7C8E09E8}"/>
                  </a:ext>
                </a:extLst>
              </p:cNvPr>
              <p:cNvSpPr/>
              <p:nvPr/>
            </p:nvSpPr>
            <p:spPr>
              <a:xfrm>
                <a:off x="8618133" y="2898296"/>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67" name="TextBox 66">
                <a:extLst>
                  <a:ext uri="{FF2B5EF4-FFF2-40B4-BE49-F238E27FC236}">
                    <a16:creationId xmlns:a16="http://schemas.microsoft.com/office/drawing/2014/main" id="{4736825B-C1D7-48B5-B010-D3116A534D48}"/>
                  </a:ext>
                </a:extLst>
              </p:cNvPr>
              <p:cNvSpPr txBox="1">
                <a:spLocks noChangeArrowheads="1"/>
              </p:cNvSpPr>
              <p:nvPr/>
            </p:nvSpPr>
            <p:spPr bwMode="auto">
              <a:xfrm>
                <a:off x="8505184" y="2872872"/>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3</a:t>
                </a:r>
              </a:p>
            </p:txBody>
          </p:sp>
          <p:sp>
            <p:nvSpPr>
              <p:cNvPr id="68" name="Teardrop 67">
                <a:extLst>
                  <a:ext uri="{FF2B5EF4-FFF2-40B4-BE49-F238E27FC236}">
                    <a16:creationId xmlns:a16="http://schemas.microsoft.com/office/drawing/2014/main" id="{6A511322-FCB6-4287-85D1-8002AF8690E8}"/>
                  </a:ext>
                </a:extLst>
              </p:cNvPr>
              <p:cNvSpPr/>
              <p:nvPr/>
            </p:nvSpPr>
            <p:spPr>
              <a:xfrm rot="7994273">
                <a:off x="8570636" y="2844945"/>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nvGrpSpPr>
            <p:cNvPr id="8" name="Group 7">
              <a:extLst>
                <a:ext uri="{FF2B5EF4-FFF2-40B4-BE49-F238E27FC236}">
                  <a16:creationId xmlns:a16="http://schemas.microsoft.com/office/drawing/2014/main" id="{1363545A-9938-4AE2-BE9F-9DD50FC1DC56}"/>
                </a:ext>
              </a:extLst>
            </p:cNvPr>
            <p:cNvGrpSpPr/>
            <p:nvPr/>
          </p:nvGrpSpPr>
          <p:grpSpPr>
            <a:xfrm>
              <a:off x="9564497" y="2076324"/>
              <a:ext cx="529043" cy="396000"/>
              <a:chOff x="9564497" y="2089024"/>
              <a:chExt cx="529043" cy="396000"/>
            </a:xfrm>
          </p:grpSpPr>
          <p:grpSp>
            <p:nvGrpSpPr>
              <p:cNvPr id="6" name="Group 5">
                <a:extLst>
                  <a:ext uri="{FF2B5EF4-FFF2-40B4-BE49-F238E27FC236}">
                    <a16:creationId xmlns:a16="http://schemas.microsoft.com/office/drawing/2014/main" id="{6D2B501A-72D7-40B8-9802-DE6E8019ADB1}"/>
                  </a:ext>
                </a:extLst>
              </p:cNvPr>
              <p:cNvGrpSpPr/>
              <p:nvPr/>
            </p:nvGrpSpPr>
            <p:grpSpPr>
              <a:xfrm>
                <a:off x="9564497" y="2116951"/>
                <a:ext cx="529043" cy="309240"/>
                <a:chOff x="9564497" y="2116951"/>
                <a:chExt cx="529043" cy="309240"/>
              </a:xfrm>
            </p:grpSpPr>
            <p:sp>
              <p:nvSpPr>
                <p:cNvPr id="69" name="Oval 68">
                  <a:extLst>
                    <a:ext uri="{FF2B5EF4-FFF2-40B4-BE49-F238E27FC236}">
                      <a16:creationId xmlns:a16="http://schemas.microsoft.com/office/drawing/2014/main" id="{A1A0480E-9E12-4EA2-BCCF-0C55EF3201CC}"/>
                    </a:ext>
                  </a:extLst>
                </p:cNvPr>
                <p:cNvSpPr/>
                <p:nvPr/>
              </p:nvSpPr>
              <p:spPr>
                <a:xfrm>
                  <a:off x="9683796" y="214237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70" name="TextBox 69">
                  <a:extLst>
                    <a:ext uri="{FF2B5EF4-FFF2-40B4-BE49-F238E27FC236}">
                      <a16:creationId xmlns:a16="http://schemas.microsoft.com/office/drawing/2014/main" id="{C5B3665F-4DAC-41AB-8260-BF53DC23963F}"/>
                    </a:ext>
                  </a:extLst>
                </p:cNvPr>
                <p:cNvSpPr txBox="1">
                  <a:spLocks noChangeArrowheads="1"/>
                </p:cNvSpPr>
                <p:nvPr/>
              </p:nvSpPr>
              <p:spPr bwMode="auto">
                <a:xfrm>
                  <a:off x="9564497" y="211695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4</a:t>
                  </a:r>
                </a:p>
              </p:txBody>
            </p:sp>
          </p:grpSp>
          <p:sp>
            <p:nvSpPr>
              <p:cNvPr id="71" name="Teardrop 70">
                <a:extLst>
                  <a:ext uri="{FF2B5EF4-FFF2-40B4-BE49-F238E27FC236}">
                    <a16:creationId xmlns:a16="http://schemas.microsoft.com/office/drawing/2014/main" id="{8FD8D4C2-2B0C-4395-B822-9A684D330211}"/>
                  </a:ext>
                </a:extLst>
              </p:cNvPr>
              <p:cNvSpPr/>
              <p:nvPr/>
            </p:nvSpPr>
            <p:spPr>
              <a:xfrm rot="7994273">
                <a:off x="9636299" y="2089024"/>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pic>
        <p:nvPicPr>
          <p:cNvPr id="33" name="Picture 32" descr="A close-up of a logo">
            <a:extLst>
              <a:ext uri="{FF2B5EF4-FFF2-40B4-BE49-F238E27FC236}">
                <a16:creationId xmlns:a16="http://schemas.microsoft.com/office/drawing/2014/main" id="{3BE21255-3E60-F7BD-666C-E304EA3CA854}"/>
              </a:ext>
            </a:extLst>
          </p:cNvPr>
          <p:cNvPicPr>
            <a:picLocks noChangeAspect="1"/>
          </p:cNvPicPr>
          <p:nvPr/>
        </p:nvPicPr>
        <p:blipFill>
          <a:blip r:embed="rId5"/>
          <a:stretch>
            <a:fillRect/>
          </a:stretch>
        </p:blipFill>
        <p:spPr>
          <a:xfrm>
            <a:off x="10459620" y="6252689"/>
            <a:ext cx="1586193" cy="461534"/>
          </a:xfrm>
          <a:prstGeom prst="rect">
            <a:avLst/>
          </a:prstGeom>
        </p:spPr>
      </p:pic>
      <p:sp>
        <p:nvSpPr>
          <p:cNvPr id="34" name="Oval 33">
            <a:extLst>
              <a:ext uri="{FF2B5EF4-FFF2-40B4-BE49-F238E27FC236}">
                <a16:creationId xmlns:a16="http://schemas.microsoft.com/office/drawing/2014/main" id="{E7B19613-D626-0A46-0D5B-6B5269F8A1B5}"/>
              </a:ext>
            </a:extLst>
          </p:cNvPr>
          <p:cNvSpPr/>
          <p:nvPr/>
        </p:nvSpPr>
        <p:spPr>
          <a:xfrm>
            <a:off x="1862080" y="327718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5" name="Oval 34">
            <a:extLst>
              <a:ext uri="{FF2B5EF4-FFF2-40B4-BE49-F238E27FC236}">
                <a16:creationId xmlns:a16="http://schemas.microsoft.com/office/drawing/2014/main" id="{B11E2D68-EEDC-7692-DDAB-08C8734290F3}"/>
              </a:ext>
            </a:extLst>
          </p:cNvPr>
          <p:cNvSpPr/>
          <p:nvPr/>
        </p:nvSpPr>
        <p:spPr>
          <a:xfrm>
            <a:off x="1870706" y="421745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6" name="Oval 35">
            <a:extLst>
              <a:ext uri="{FF2B5EF4-FFF2-40B4-BE49-F238E27FC236}">
                <a16:creationId xmlns:a16="http://schemas.microsoft.com/office/drawing/2014/main" id="{1724AE6D-50C3-22F1-E0C9-EB9B18E3F52E}"/>
              </a:ext>
            </a:extLst>
          </p:cNvPr>
          <p:cNvSpPr/>
          <p:nvPr/>
        </p:nvSpPr>
        <p:spPr>
          <a:xfrm>
            <a:off x="1862077" y="5174987"/>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9" name="Oval 38">
            <a:extLst>
              <a:ext uri="{FF2B5EF4-FFF2-40B4-BE49-F238E27FC236}">
                <a16:creationId xmlns:a16="http://schemas.microsoft.com/office/drawing/2014/main" id="{B70050D9-F074-239B-692D-272F487712E9}"/>
              </a:ext>
            </a:extLst>
          </p:cNvPr>
          <p:cNvSpPr/>
          <p:nvPr/>
        </p:nvSpPr>
        <p:spPr>
          <a:xfrm>
            <a:off x="6813628" y="4381363"/>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40" name="TextBox 39">
            <a:extLst>
              <a:ext uri="{FF2B5EF4-FFF2-40B4-BE49-F238E27FC236}">
                <a16:creationId xmlns:a16="http://schemas.microsoft.com/office/drawing/2014/main" id="{A1375A1E-BA7C-2A37-FD70-FDCAAF88795B}"/>
              </a:ext>
            </a:extLst>
          </p:cNvPr>
          <p:cNvSpPr txBox="1">
            <a:spLocks noChangeArrowheads="1"/>
          </p:cNvSpPr>
          <p:nvPr/>
        </p:nvSpPr>
        <p:spPr bwMode="auto">
          <a:xfrm>
            <a:off x="6697071" y="4372005"/>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sp>
        <p:nvSpPr>
          <p:cNvPr id="41" name="TextBox 40">
            <a:extLst>
              <a:ext uri="{FF2B5EF4-FFF2-40B4-BE49-F238E27FC236}">
                <a16:creationId xmlns:a16="http://schemas.microsoft.com/office/drawing/2014/main" id="{1BF98870-2476-422F-4FE9-B0E615A4FE90}"/>
              </a:ext>
            </a:extLst>
          </p:cNvPr>
          <p:cNvSpPr txBox="1"/>
          <p:nvPr/>
        </p:nvSpPr>
        <p:spPr>
          <a:xfrm>
            <a:off x="1892554" y="3989871"/>
            <a:ext cx="301007" cy="523220"/>
          </a:xfrm>
          <a:prstGeom prst="rect">
            <a:avLst/>
          </a:prstGeom>
          <a:noFill/>
        </p:spPr>
        <p:txBody>
          <a:bodyPr wrap="square" rtlCol="0">
            <a:spAutoFit/>
          </a:bodyPr>
          <a:lstStyle/>
          <a:p>
            <a:endParaRPr lang="en-US" sz="1400" dirty="0"/>
          </a:p>
          <a:p>
            <a:r>
              <a:rPr lang="en-US" sz="1400" dirty="0"/>
              <a:t>3</a:t>
            </a:r>
          </a:p>
        </p:txBody>
      </p:sp>
      <p:sp>
        <p:nvSpPr>
          <p:cNvPr id="53" name="TextBox 52">
            <a:extLst>
              <a:ext uri="{FF2B5EF4-FFF2-40B4-BE49-F238E27FC236}">
                <a16:creationId xmlns:a16="http://schemas.microsoft.com/office/drawing/2014/main" id="{F1DEB8DD-2690-174C-E103-1B8E24855280}"/>
              </a:ext>
            </a:extLst>
          </p:cNvPr>
          <p:cNvSpPr txBox="1"/>
          <p:nvPr/>
        </p:nvSpPr>
        <p:spPr>
          <a:xfrm>
            <a:off x="1889194" y="3271081"/>
            <a:ext cx="165093" cy="307777"/>
          </a:xfrm>
          <a:prstGeom prst="rect">
            <a:avLst/>
          </a:prstGeom>
          <a:noFill/>
        </p:spPr>
        <p:txBody>
          <a:bodyPr wrap="square" rtlCol="0">
            <a:spAutoFit/>
          </a:bodyPr>
          <a:lstStyle/>
          <a:p>
            <a:r>
              <a:rPr lang="en-US" sz="1400" dirty="0"/>
              <a:t>2</a:t>
            </a:r>
          </a:p>
        </p:txBody>
      </p:sp>
      <p:sp>
        <p:nvSpPr>
          <p:cNvPr id="60" name="TextBox 59">
            <a:extLst>
              <a:ext uri="{FF2B5EF4-FFF2-40B4-BE49-F238E27FC236}">
                <a16:creationId xmlns:a16="http://schemas.microsoft.com/office/drawing/2014/main" id="{B6E61CFD-1D71-2E4E-DBEC-23E5D593E064}"/>
              </a:ext>
            </a:extLst>
          </p:cNvPr>
          <p:cNvSpPr txBox="1"/>
          <p:nvPr/>
        </p:nvSpPr>
        <p:spPr>
          <a:xfrm>
            <a:off x="1872422" y="4953148"/>
            <a:ext cx="301007" cy="523220"/>
          </a:xfrm>
          <a:prstGeom prst="rect">
            <a:avLst/>
          </a:prstGeom>
          <a:noFill/>
        </p:spPr>
        <p:txBody>
          <a:bodyPr wrap="square" rtlCol="0">
            <a:spAutoFit/>
          </a:bodyPr>
          <a:lstStyle/>
          <a:p>
            <a:endParaRPr lang="en-US" sz="1400" dirty="0"/>
          </a:p>
          <a:p>
            <a:r>
              <a:rPr lang="en-US" sz="1400" dirty="0"/>
              <a:t>4</a:t>
            </a:r>
          </a:p>
        </p:txBody>
      </p:sp>
      <p:sp>
        <p:nvSpPr>
          <p:cNvPr id="72" name="Text Placeholder 76">
            <a:extLst>
              <a:ext uri="{FF2B5EF4-FFF2-40B4-BE49-F238E27FC236}">
                <a16:creationId xmlns:a16="http://schemas.microsoft.com/office/drawing/2014/main" id="{F6881F6E-0F7B-9815-4F0B-B6DFAE83DF3D}"/>
              </a:ext>
            </a:extLst>
          </p:cNvPr>
          <p:cNvSpPr txBox="1">
            <a:spLocks/>
          </p:cNvSpPr>
          <p:nvPr/>
        </p:nvSpPr>
        <p:spPr>
          <a:xfrm>
            <a:off x="6913616" y="4773840"/>
            <a:ext cx="1117565" cy="520408"/>
          </a:xfrm>
          <a:prstGeom prst="rect">
            <a:avLst/>
          </a:prstGeom>
        </p:spPr>
        <p:txBody>
          <a:bodyPr vert="horz" lIns="91440" tIns="45720" rIns="91440" bIns="45720"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September</a:t>
            </a:r>
          </a:p>
        </p:txBody>
      </p:sp>
      <p:sp>
        <p:nvSpPr>
          <p:cNvPr id="73" name="Text Placeholder 76">
            <a:extLst>
              <a:ext uri="{FF2B5EF4-FFF2-40B4-BE49-F238E27FC236}">
                <a16:creationId xmlns:a16="http://schemas.microsoft.com/office/drawing/2014/main" id="{C81FDAA1-5808-0535-61F3-BDB0AB981D91}"/>
              </a:ext>
            </a:extLst>
          </p:cNvPr>
          <p:cNvSpPr txBox="1">
            <a:spLocks/>
          </p:cNvSpPr>
          <p:nvPr/>
        </p:nvSpPr>
        <p:spPr>
          <a:xfrm>
            <a:off x="8074317" y="4205049"/>
            <a:ext cx="909420" cy="520408"/>
          </a:xfrm>
          <a:prstGeom prst="rect">
            <a:avLst/>
          </a:prstGeom>
        </p:spPr>
        <p:txBody>
          <a:bodyPr vert="horz" lIns="91440" tIns="45720" rIns="91440" bIns="45720"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October</a:t>
            </a:r>
          </a:p>
          <a:p>
            <a:pPr marL="0" indent="0" algn="ctr">
              <a:buFont typeface="Arial" panose="020B0604020202020204" pitchFamily="34" charset="0"/>
              <a:buNone/>
            </a:pPr>
            <a:endParaRPr lang="en-US" sz="1400" dirty="0"/>
          </a:p>
        </p:txBody>
      </p:sp>
      <p:sp>
        <p:nvSpPr>
          <p:cNvPr id="78" name="Text Placeholder 76">
            <a:extLst>
              <a:ext uri="{FF2B5EF4-FFF2-40B4-BE49-F238E27FC236}">
                <a16:creationId xmlns:a16="http://schemas.microsoft.com/office/drawing/2014/main" id="{74C767A1-F98F-4554-4B77-CAA430ECB538}"/>
              </a:ext>
            </a:extLst>
          </p:cNvPr>
          <p:cNvSpPr txBox="1">
            <a:spLocks/>
          </p:cNvSpPr>
          <p:nvPr/>
        </p:nvSpPr>
        <p:spPr>
          <a:xfrm>
            <a:off x="8914515" y="3469194"/>
            <a:ext cx="909420" cy="520408"/>
          </a:xfrm>
          <a:prstGeom prst="rect">
            <a:avLst/>
          </a:prstGeom>
        </p:spPr>
        <p:txBody>
          <a:bodyPr vert="horz" lIns="91440" tIns="45720" rIns="91440" bIns="4572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November</a:t>
            </a:r>
          </a:p>
          <a:p>
            <a:pPr marL="0" indent="0" algn="ctr">
              <a:buFont typeface="Arial" panose="020B0604020202020204" pitchFamily="34" charset="0"/>
              <a:buNone/>
            </a:pPr>
            <a:endParaRPr lang="en-US" sz="1400" dirty="0"/>
          </a:p>
        </p:txBody>
      </p:sp>
      <p:sp>
        <p:nvSpPr>
          <p:cNvPr id="79" name="Text Placeholder 76">
            <a:extLst>
              <a:ext uri="{FF2B5EF4-FFF2-40B4-BE49-F238E27FC236}">
                <a16:creationId xmlns:a16="http://schemas.microsoft.com/office/drawing/2014/main" id="{8ADCEA37-F6D5-E6A1-A270-E2942F3ED775}"/>
              </a:ext>
            </a:extLst>
          </p:cNvPr>
          <p:cNvSpPr txBox="1">
            <a:spLocks/>
          </p:cNvSpPr>
          <p:nvPr/>
        </p:nvSpPr>
        <p:spPr>
          <a:xfrm>
            <a:off x="10021007" y="2692551"/>
            <a:ext cx="909420" cy="520408"/>
          </a:xfrm>
          <a:prstGeom prst="rect">
            <a:avLst/>
          </a:prstGeom>
        </p:spPr>
        <p:txBody>
          <a:bodyPr vert="horz" lIns="91440" tIns="45720" rIns="91440" bIns="4572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December</a:t>
            </a:r>
          </a:p>
          <a:p>
            <a:pPr marL="0" indent="0" algn="ctr">
              <a:buFont typeface="Arial" panose="020B0604020202020204" pitchFamily="34" charset="0"/>
              <a:buNone/>
            </a:pPr>
            <a:endParaRPr lang="en-US" sz="1400" dirty="0"/>
          </a:p>
        </p:txBody>
      </p:sp>
    </p:spTree>
    <p:extLst>
      <p:ext uri="{BB962C8B-B14F-4D97-AF65-F5344CB8AC3E}">
        <p14:creationId xmlns:p14="http://schemas.microsoft.com/office/powerpoint/2010/main" val="14984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noAutofit/>
          </a:bodyPr>
          <a:lstStyle/>
          <a:p>
            <a:r>
              <a:rPr lang="en-US" sz="2800" dirty="0"/>
              <a:t>Information Gathering and Discussions </a:t>
            </a:r>
          </a:p>
        </p:txBody>
      </p:sp>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269" y="797815"/>
            <a:ext cx="952500" cy="952500"/>
          </a:xfrm>
          <a:prstGeom prst="rect">
            <a:avLst/>
          </a:prstGeom>
        </p:spPr>
      </p:pic>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normAutofit fontScale="92500"/>
          </a:bodyPr>
          <a:lstStyle/>
          <a:p>
            <a:pPr>
              <a:lnSpc>
                <a:spcPct val="102000"/>
              </a:lnSpc>
              <a:spcAft>
                <a:spcPts val="600"/>
              </a:spcAft>
            </a:pPr>
            <a:r>
              <a:rPr lang="en-US" sz="1800" dirty="0"/>
              <a:t>Effects of calendar compression on students’ daily time schedules,  learning and well-being.</a:t>
            </a:r>
          </a:p>
          <a:p>
            <a:pPr>
              <a:lnSpc>
                <a:spcPct val="102000"/>
              </a:lnSpc>
              <a:spcAft>
                <a:spcPts val="600"/>
              </a:spcAft>
            </a:pPr>
            <a:r>
              <a:rPr lang="en-US" sz="1800" dirty="0"/>
              <a:t>Experience at colleges that have adopted a compressed calendar</a:t>
            </a:r>
          </a:p>
          <a:p>
            <a:pPr>
              <a:lnSpc>
                <a:spcPct val="102000"/>
              </a:lnSpc>
              <a:spcAft>
                <a:spcPts val="600"/>
              </a:spcAft>
            </a:pPr>
            <a:r>
              <a:rPr lang="en-US" sz="1800" dirty="0"/>
              <a:t>Anticipated fiscal and facility utilization changes</a:t>
            </a:r>
          </a:p>
          <a:p>
            <a:pPr>
              <a:lnSpc>
                <a:spcPct val="102000"/>
              </a:lnSpc>
              <a:spcAft>
                <a:spcPts val="600"/>
              </a:spcAft>
            </a:pPr>
            <a:r>
              <a:rPr lang="en-US" sz="1800" dirty="0"/>
              <a:t>Changes in staffing and workload patterns</a:t>
            </a:r>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sz="2800" b="1" dirty="0"/>
              <a:t>Districtwide Forums</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normAutofit lnSpcReduction="10000"/>
          </a:bodyPr>
          <a:lstStyle/>
          <a:p>
            <a:pPr>
              <a:lnSpc>
                <a:spcPct val="102000"/>
              </a:lnSpc>
              <a:spcAft>
                <a:spcPts val="600"/>
              </a:spcAft>
            </a:pPr>
            <a:r>
              <a:rPr lang="en-US" sz="1800" dirty="0"/>
              <a:t>In-person and virtual presentation and discussion forums</a:t>
            </a:r>
          </a:p>
          <a:p>
            <a:pPr>
              <a:lnSpc>
                <a:spcPct val="102000"/>
              </a:lnSpc>
              <a:spcAft>
                <a:spcPts val="600"/>
              </a:spcAft>
            </a:pPr>
            <a:r>
              <a:rPr lang="en-US" sz="1800" dirty="0"/>
              <a:t>Participation by students, faculty, classified professionals and administrators</a:t>
            </a:r>
          </a:p>
          <a:p>
            <a:pPr>
              <a:lnSpc>
                <a:spcPct val="102000"/>
              </a:lnSpc>
              <a:spcAft>
                <a:spcPts val="600"/>
              </a:spcAft>
            </a:pPr>
            <a:r>
              <a:rPr lang="en-US" sz="1800" dirty="0"/>
              <a:t>Attendees learn details and discuss the pros and cons of adopting a compressed academic calendar</a:t>
            </a:r>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sz="2800" b="1" dirty="0"/>
              <a:t>Impact Survey</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normAutofit/>
          </a:bodyPr>
          <a:lstStyle/>
          <a:p>
            <a:pPr>
              <a:lnSpc>
                <a:spcPct val="102000"/>
              </a:lnSpc>
              <a:spcAft>
                <a:spcPts val="600"/>
              </a:spcAft>
            </a:pPr>
            <a:r>
              <a:rPr lang="en-US" sz="1800" dirty="0"/>
              <a:t>A comprehensive online survey will enable members of all stakeholder groups to express their opinions and preferences.</a:t>
            </a:r>
          </a:p>
          <a:p>
            <a:pPr>
              <a:lnSpc>
                <a:spcPct val="102000"/>
              </a:lnSpc>
              <a:spcAft>
                <a:spcPts val="600"/>
              </a:spcAft>
            </a:pPr>
            <a:r>
              <a:rPr lang="en-US" sz="1800" dirty="0"/>
              <a:t>Detailed analysis of survey results will inform the AACC as well as the District community.</a:t>
            </a:r>
          </a:p>
        </p:txBody>
      </p:sp>
      <p:pic>
        <p:nvPicPr>
          <p:cNvPr id="2" name="Picture 1" descr="A close-up of a logo">
            <a:extLst>
              <a:ext uri="{FF2B5EF4-FFF2-40B4-BE49-F238E27FC236}">
                <a16:creationId xmlns:a16="http://schemas.microsoft.com/office/drawing/2014/main" id="{281CEC32-484A-2223-70D6-986F0A082976}"/>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242922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3953-216E-6C88-E55A-537B55592F3F}"/>
              </a:ext>
            </a:extLst>
          </p:cNvPr>
          <p:cNvSpPr>
            <a:spLocks noGrp="1"/>
          </p:cNvSpPr>
          <p:nvPr>
            <p:ph type="title"/>
          </p:nvPr>
        </p:nvSpPr>
        <p:spPr/>
        <p:txBody>
          <a:bodyPr/>
          <a:lstStyle/>
          <a:p>
            <a:endParaRPr lang="en-US"/>
          </a:p>
        </p:txBody>
      </p:sp>
      <p:pic>
        <p:nvPicPr>
          <p:cNvPr id="6" name="Content Placeholder 5" descr="A screenshot of a calendar&#10;&#10;Description automatically generated">
            <a:extLst>
              <a:ext uri="{FF2B5EF4-FFF2-40B4-BE49-F238E27FC236}">
                <a16:creationId xmlns:a16="http://schemas.microsoft.com/office/drawing/2014/main" id="{A7F3D944-ABE8-B1C0-9B9F-031B1BA144E7}"/>
              </a:ext>
            </a:extLst>
          </p:cNvPr>
          <p:cNvPicPr>
            <a:picLocks noGrp="1" noChangeAspect="1"/>
          </p:cNvPicPr>
          <p:nvPr>
            <p:ph sz="half" idx="1"/>
          </p:nvPr>
        </p:nvPicPr>
        <p:blipFill>
          <a:blip r:embed="rId2"/>
          <a:stretch>
            <a:fillRect/>
          </a:stretch>
        </p:blipFill>
        <p:spPr>
          <a:xfrm>
            <a:off x="179110" y="0"/>
            <a:ext cx="11838494" cy="6858000"/>
          </a:xfrm>
        </p:spPr>
      </p:pic>
      <p:sp>
        <p:nvSpPr>
          <p:cNvPr id="4" name="Content Placeholder 3">
            <a:extLst>
              <a:ext uri="{FF2B5EF4-FFF2-40B4-BE49-F238E27FC236}">
                <a16:creationId xmlns:a16="http://schemas.microsoft.com/office/drawing/2014/main" id="{528BD46A-12D4-8A3A-FFA0-DA4C5831D44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35963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University Academic Calendars</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1200"/>
              </a:spcAft>
            </a:pPr>
            <a:r>
              <a:rPr lang="en-US" sz="2000" dirty="0"/>
              <a:t>The Fall 2023 semester at UC Berkeley has 14 weeks of classroom instruction and 1 week of final examinations.</a:t>
            </a:r>
          </a:p>
          <a:p>
            <a:pPr>
              <a:lnSpc>
                <a:spcPct val="102000"/>
              </a:lnSpc>
              <a:spcAft>
                <a:spcPts val="1200"/>
              </a:spcAft>
            </a:pPr>
            <a:r>
              <a:rPr lang="en-US" sz="2000" dirty="0"/>
              <a:t>At Cal State East Bay, San Francisco State, and San José State, the Fall 2023 semester has 15 weeks of classroom instruction and 1 week of final examinations.</a:t>
            </a:r>
          </a:p>
          <a:p>
            <a:pPr>
              <a:lnSpc>
                <a:spcPct val="102000"/>
              </a:lnSpc>
              <a:spcAft>
                <a:spcPts val="1200"/>
              </a:spcAft>
            </a:pPr>
            <a:r>
              <a:rPr lang="en-US" sz="2000" dirty="0"/>
              <a:t>The compressed academic calendar being discussed as a possibility for Chabot and Las Positas has 15 weeks of classroom instruction and 1 week of final examinations.</a:t>
            </a:r>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405552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Recommendation</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1200"/>
              </a:spcAft>
            </a:pPr>
            <a:r>
              <a:rPr lang="en-US" sz="2000" b="0" dirty="0">
                <a:effectLst/>
              </a:rPr>
              <a:t>Informed by the information gathered from all sources, including forum discussions and analysis of the impact survey responses, and following consultation with the leaders of the major stakeholder groups, the AACC will formulate a recommendation to the District Chancellor as to whether or not, and when, an alternative academic calendar for Chabot and Las Positas Colleges should be adopted.</a:t>
            </a:r>
          </a:p>
          <a:p>
            <a:pPr>
              <a:lnSpc>
                <a:spcPct val="102000"/>
              </a:lnSpc>
            </a:pPr>
            <a:r>
              <a:rPr lang="en-US" sz="2000" dirty="0"/>
              <a:t>This recommendation, targeted to be submitted in December 2023, will complete the work of the Alternative Academic Calendar Committee.</a:t>
            </a:r>
            <a:endParaRPr lang="en-US" sz="2000" b="0" dirty="0">
              <a:effectLst/>
            </a:endParaRPr>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253196644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win32_fixed.potx" id="{FA6E73D7-AB4D-470A-BC20-4A5DAA7F1483}" vid="{121C5919-B768-4EE0-B81A-4F293224E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12D4E0CD21DE45B3B50A6D6E8F3B28" ma:contentTypeVersion="3" ma:contentTypeDescription="Create a new document." ma:contentTypeScope="" ma:versionID="0ec2d78ebefe05addfc4e8712d88cfb7">
  <xsd:schema xmlns:xsd="http://www.w3.org/2001/XMLSchema" xmlns:xs="http://www.w3.org/2001/XMLSchema" xmlns:p="http://schemas.microsoft.com/office/2006/metadata/properties" xmlns:ns3="cc133c32-88ad-449b-b041-34fb83b1e1c4" targetNamespace="http://schemas.microsoft.com/office/2006/metadata/properties" ma:root="true" ma:fieldsID="d1572394a8442931511856ca06b3676b" ns3:_="">
    <xsd:import namespace="cc133c32-88ad-449b-b041-34fb83b1e1c4"/>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33c32-88ad-449b-b041-34fb83b1e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96169-6931-4F40-BB8D-4E398FA2B9E2}">
  <ds:schemaRefs>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cc133c32-88ad-449b-b041-34fb83b1e1c4"/>
    <ds:schemaRef ds:uri="http://purl.org/dc/elements/1.1/"/>
    <ds:schemaRef ds:uri="http://purl.org/dc/terms/"/>
  </ds:schemaRefs>
</ds:datastoreItem>
</file>

<file path=customXml/itemProps2.xml><?xml version="1.0" encoding="utf-8"?>
<ds:datastoreItem xmlns:ds="http://schemas.openxmlformats.org/officeDocument/2006/customXml" ds:itemID="{A3775387-767F-4EAA-AADA-792C1527526C}">
  <ds:schemaRefs>
    <ds:schemaRef ds:uri="http://schemas.microsoft.com/sharepoint/v3/contenttype/forms"/>
  </ds:schemaRefs>
</ds:datastoreItem>
</file>

<file path=customXml/itemProps3.xml><?xml version="1.0" encoding="utf-8"?>
<ds:datastoreItem xmlns:ds="http://schemas.openxmlformats.org/officeDocument/2006/customXml" ds:itemID="{35F65F92-D28A-4339-9E54-3FE9ED0FF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33c32-88ad-449b-b041-34fb83b1e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Reflection on learning </Template>
  <TotalTime>13425</TotalTime>
  <Words>1233</Words>
  <Application>Microsoft Office PowerPoint</Application>
  <PresentationFormat>Widescreen</PresentationFormat>
  <Paragraphs>114</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 Light</vt:lpstr>
      <vt:lpstr>Segoe UI</vt:lpstr>
      <vt:lpstr>Trebuchet MS</vt:lpstr>
      <vt:lpstr>Berlin</vt:lpstr>
      <vt:lpstr>Should CLPCCD adopt a Compressed Academic Calendar?</vt:lpstr>
      <vt:lpstr>Alternative Academic Calendar Committee</vt:lpstr>
      <vt:lpstr>Alternative Academic Calendar Committee</vt:lpstr>
      <vt:lpstr>PowerPoint Presentation</vt:lpstr>
      <vt:lpstr>What are the next steps?</vt:lpstr>
      <vt:lpstr>Information Gathering and Discussions </vt:lpstr>
      <vt:lpstr>PowerPoint Presentation</vt:lpstr>
      <vt:lpstr>University Academic Calendars</vt:lpstr>
      <vt:lpstr>Recommendation</vt:lpstr>
      <vt:lpstr>Should CLPCCD adopt a Compressed Academic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on Learning</dc:title>
  <dc:creator>John Mullen</dc:creator>
  <cp:lastModifiedBy>John Mullen</cp:lastModifiedBy>
  <cp:revision>19</cp:revision>
  <dcterms:created xsi:type="dcterms:W3CDTF">2023-09-07T04:21:11Z</dcterms:created>
  <dcterms:modified xsi:type="dcterms:W3CDTF">2023-10-04T01:44:15Z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0x0101000512D4E0CD21DE45B3B50A6D6E8F3B28</vt:lpwstr>
  </property>
</Properties>
</file>