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51"/>
  </p:notesMasterIdLst>
  <p:handoutMasterIdLst>
    <p:handoutMasterId r:id="rId52"/>
  </p:handoutMasterIdLst>
  <p:sldIdLst>
    <p:sldId id="256" r:id="rId5"/>
    <p:sldId id="278" r:id="rId6"/>
    <p:sldId id="288" r:id="rId7"/>
    <p:sldId id="289" r:id="rId8"/>
    <p:sldId id="336" r:id="rId9"/>
    <p:sldId id="294" r:id="rId10"/>
    <p:sldId id="295" r:id="rId11"/>
    <p:sldId id="297" r:id="rId12"/>
    <p:sldId id="298" r:id="rId13"/>
    <p:sldId id="299" r:id="rId14"/>
    <p:sldId id="301" r:id="rId15"/>
    <p:sldId id="302" r:id="rId16"/>
    <p:sldId id="303" r:id="rId17"/>
    <p:sldId id="304" r:id="rId18"/>
    <p:sldId id="339" r:id="rId19"/>
    <p:sldId id="306" r:id="rId20"/>
    <p:sldId id="307" r:id="rId21"/>
    <p:sldId id="308" r:id="rId22"/>
    <p:sldId id="309" r:id="rId23"/>
    <p:sldId id="310" r:id="rId24"/>
    <p:sldId id="313" r:id="rId25"/>
    <p:sldId id="311" r:id="rId26"/>
    <p:sldId id="312" r:id="rId27"/>
    <p:sldId id="333" r:id="rId28"/>
    <p:sldId id="337" r:id="rId29"/>
    <p:sldId id="338" r:id="rId30"/>
    <p:sldId id="340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34" r:id="rId46"/>
    <p:sldId id="329" r:id="rId47"/>
    <p:sldId id="330" r:id="rId48"/>
    <p:sldId id="331" r:id="rId49"/>
    <p:sldId id="332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4/17/2023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4/17/2023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35768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Attendance Accounting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69082"/>
            <a:ext cx="8825658" cy="86142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164" y="2172792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CLASS HOUR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1266090"/>
            <a:ext cx="6710730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Class Hour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A period of not less than 50 minutes of scheduled instruction or examination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There can be only one “class hour” in each “clock hour,” except for multiple hour classes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A “class hour” is commonly called a “contact hour” or “student contact hour.”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5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313464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PASSING TIME/</a:t>
            </a:r>
            <a:br>
              <a:rPr lang="en-US" sz="2200" dirty="0"/>
            </a:br>
            <a:r>
              <a:rPr lang="en-US" sz="2200" dirty="0"/>
              <a:t>BREAK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1250789"/>
            <a:ext cx="6710730" cy="391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Passing Time/Break</a:t>
            </a:r>
          </a:p>
          <a:p>
            <a:pPr marL="457200" indent="-457200">
              <a:lnSpc>
                <a:spcPct val="103000"/>
              </a:lnSpc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Each clock hour is composed of one class hour segment and a segment referred to as “passing  time” or a “break.”</a:t>
            </a:r>
          </a:p>
          <a:p>
            <a:pPr marL="457200" indent="-4572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No additional attendance may be claimed for the 10-minute segment, except for multiple-hour classes.</a:t>
            </a:r>
          </a:p>
        </p:txBody>
      </p:sp>
    </p:spTree>
    <p:extLst>
      <p:ext uri="{BB962C8B-B14F-4D97-AF65-F5344CB8AC3E}">
        <p14:creationId xmlns:p14="http://schemas.microsoft.com/office/powerpoint/2010/main" val="1859161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9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19" end="1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32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32" end="2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372" y="2216752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MULTIPLE HOUR CLASS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1270983"/>
            <a:ext cx="6710730" cy="301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Multiple Hour Class</a:t>
            </a:r>
          </a:p>
          <a:p>
            <a:pPr marL="457200" indent="-457200">
              <a:lnSpc>
                <a:spcPct val="103000"/>
              </a:lnSpc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Each 50 minutes exclusive of breaks is a class hour.</a:t>
            </a:r>
          </a:p>
          <a:p>
            <a:pPr marL="457200" indent="-4572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A partial class hour beyond the last full clock hour is counted from the 51st minute of the last full clock hour.</a:t>
            </a:r>
          </a:p>
        </p:txBody>
      </p:sp>
    </p:spTree>
    <p:extLst>
      <p:ext uri="{BB962C8B-B14F-4D97-AF65-F5344CB8AC3E}">
        <p14:creationId xmlns:p14="http://schemas.microsoft.com/office/powerpoint/2010/main" val="28858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0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0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3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73" end="1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MULTIPLE HOUR CLASS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1297359"/>
            <a:ext cx="6710730" cy="346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Multiple Hour Class</a:t>
            </a:r>
          </a:p>
          <a:p>
            <a: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Example:</a:t>
            </a:r>
            <a:b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		7:00 p.m. to 10:05 p.m.</a:t>
            </a:r>
          </a:p>
          <a:p>
            <a:pPr>
              <a:lnSpc>
                <a:spcPct val="103000"/>
              </a:lnSpc>
              <a:spcAft>
                <a:spcPts val="600"/>
              </a:spcAft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			PCH: 9:51 – 10:05 = 15 min.</a:t>
            </a:r>
          </a:p>
          <a:p>
            <a:pPr>
              <a:lnSpc>
                <a:spcPct val="103000"/>
              </a:lnSpc>
              <a:spcAft>
                <a:spcPts val="600"/>
              </a:spcAft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			15/50 = 0.3</a:t>
            </a:r>
          </a:p>
          <a:p>
            <a:pPr>
              <a:lnSpc>
                <a:spcPct val="103000"/>
              </a:lnSpc>
              <a:spcAft>
                <a:spcPts val="600"/>
              </a:spcAft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			Total Contact Hours: 3.3</a:t>
            </a:r>
          </a:p>
        </p:txBody>
      </p:sp>
    </p:spTree>
    <p:extLst>
      <p:ext uri="{BB962C8B-B14F-4D97-AF65-F5344CB8AC3E}">
        <p14:creationId xmlns:p14="http://schemas.microsoft.com/office/powerpoint/2010/main" val="269164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charRg st="55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86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86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01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charRg st="101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CALCULATE THE CONTACT HOURS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791957"/>
            <a:ext cx="671073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Calculate the </a:t>
            </a:r>
          </a:p>
          <a:p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Contact Hours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96DDD7-7C81-A80E-067D-D0EC892597A0}"/>
              </a:ext>
            </a:extLst>
          </p:cNvPr>
          <p:cNvSpPr txBox="1">
            <a:spLocks noChangeArrowheads="1"/>
          </p:cNvSpPr>
          <p:nvPr/>
        </p:nvSpPr>
        <p:spPr>
          <a:xfrm>
            <a:off x="5257015" y="2023530"/>
            <a:ext cx="34290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Wingdings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Class meets from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  0900 to 0950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  0900 to 1000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  0900 to 1005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  0900 to 1050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  0900 to 1100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  0900 to 1105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  0900 to 1130</a:t>
            </a:r>
          </a:p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defRPr/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9CB8FDF-99B2-EC29-7951-BD70CB3EDB4D}"/>
              </a:ext>
            </a:extLst>
          </p:cNvPr>
          <p:cNvSpPr txBox="1">
            <a:spLocks noChangeArrowheads="1"/>
          </p:cNvSpPr>
          <p:nvPr/>
        </p:nvSpPr>
        <p:spPr>
          <a:xfrm>
            <a:off x="8755442" y="2042315"/>
            <a:ext cx="2826958" cy="4908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Contact hours</a:t>
            </a:r>
          </a:p>
          <a:p>
            <a:pPr marL="400050" lvl="1" indent="0"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	1.0</a:t>
            </a:r>
          </a:p>
          <a:p>
            <a:pPr marL="400050" lvl="1" indent="0"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  	1.0</a:t>
            </a:r>
          </a:p>
          <a:p>
            <a:pPr marL="400050" lvl="1" indent="0"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  	1.3</a:t>
            </a:r>
          </a:p>
          <a:p>
            <a:pPr marL="400050" lvl="1" indent="0"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  	2.0</a:t>
            </a:r>
          </a:p>
          <a:p>
            <a:pPr marL="400050" lvl="1" indent="0"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  	2.0</a:t>
            </a:r>
          </a:p>
          <a:p>
            <a:pPr marL="400050" lvl="1" indent="0"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  	2.3</a:t>
            </a:r>
          </a:p>
          <a:p>
            <a:pPr marL="400050" lvl="1" indent="0">
              <a:lnSpc>
                <a:spcPct val="102000"/>
              </a:lnSpc>
              <a:spcBef>
                <a:spcPts val="0"/>
              </a:spcBef>
              <a:spcAft>
                <a:spcPts val="300"/>
              </a:spcAft>
              <a:buFont typeface="Arial"/>
              <a:buNone/>
              <a:defRPr/>
            </a:pPr>
            <a:r>
              <a:rPr lang="en-US" dirty="0">
                <a:solidFill>
                  <a:srgbClr val="000000"/>
                </a:solidFill>
                <a:cs typeface="Arial" panose="020B0604020202020204" pitchFamily="34" charset="0"/>
              </a:rPr>
              <a:t>   	2.8	</a:t>
            </a:r>
          </a:p>
        </p:txBody>
      </p:sp>
    </p:spTree>
    <p:extLst>
      <p:ext uri="{BB962C8B-B14F-4D97-AF65-F5344CB8AC3E}">
        <p14:creationId xmlns:p14="http://schemas.microsoft.com/office/powerpoint/2010/main" val="1146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357424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CONTACT HOURS COMPUTATION CHART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B48C8A1-49E6-A8CA-F9FB-4DB4EBEDC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111" y="1163231"/>
            <a:ext cx="665797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38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454136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ATTENDANCE ACCOUNTING 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664953"/>
            <a:ext cx="6710730" cy="57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Attendance Accounting </a:t>
            </a:r>
          </a:p>
          <a:p>
            <a:pPr>
              <a:spcAft>
                <a:spcPts val="6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Methods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An appropriate attendance accounting method must be associated with each class section.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How the instruction is provided for a particular class determines the attendance accounting method(s) that may be used for that section.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Whether the class meetings are </a:t>
            </a: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synchronous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or </a:t>
            </a: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asynchronous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is a major factor in choosing the right attendance accounting method for a class. </a:t>
            </a:r>
          </a:p>
        </p:txBody>
      </p:sp>
    </p:spTree>
    <p:extLst>
      <p:ext uri="{BB962C8B-B14F-4D97-AF65-F5344CB8AC3E}">
        <p14:creationId xmlns:p14="http://schemas.microsoft.com/office/powerpoint/2010/main" val="123519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1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31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20" end="2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20" end="2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8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258" end="4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SYNCHRONOUS INSTRUCTION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775029"/>
            <a:ext cx="6710730" cy="484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Synchronous Instruction</a:t>
            </a:r>
          </a:p>
          <a:p>
            <a:pPr marL="342900" indent="-342900">
              <a:lnSpc>
                <a:spcPct val="103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Instruction is synchronous when the instructor and students meet together at the same time.</a:t>
            </a:r>
          </a:p>
          <a:p>
            <a:pPr marL="342900" indent="-342900">
              <a:lnSpc>
                <a:spcPct val="103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They may meet together either </a:t>
            </a: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in person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 in a classroom, laboratory, or other physical setting, or </a:t>
            </a: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virtually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 using online technology that permits two-way communication.</a:t>
            </a:r>
          </a:p>
          <a:p>
            <a:pPr marL="342900" indent="-342900">
              <a:lnSpc>
                <a:spcPct val="103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However class meetings are organized, the instructor must be able to determine the presence or absence of each enrolled student at each class meeting.</a:t>
            </a:r>
          </a:p>
        </p:txBody>
      </p:sp>
    </p:spTree>
    <p:extLst>
      <p:ext uri="{BB962C8B-B14F-4D97-AF65-F5344CB8AC3E}">
        <p14:creationId xmlns:p14="http://schemas.microsoft.com/office/powerpoint/2010/main" val="33706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4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4" end="1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6" end="2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16" end="2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84" end="4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284" end="4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ASYNCHRONOUS INSTRUCTION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775029"/>
            <a:ext cx="6710730" cy="5113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Asynchronous Instruction</a:t>
            </a:r>
          </a:p>
          <a:p>
            <a:pPr marL="342900" indent="-342900">
              <a:lnSpc>
                <a:spcPct val="103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Instruction is asynchronous when it is provided to students at different times. Many distance education classes allow students to receive instruction at times of their choosing.</a:t>
            </a:r>
          </a:p>
          <a:p>
            <a:pPr marL="342900" indent="-342900">
              <a:lnSpc>
                <a:spcPct val="103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Some classes are taught with a combination of synchronous and asynchronous instruction. In determining the appropriate attendance accounting method for a class, if </a:t>
            </a: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any portion of the instruction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(not homework) is provided asynchronously, the instruction for the class section as a whole is considered to be asynchronous.</a:t>
            </a:r>
          </a:p>
        </p:txBody>
      </p:sp>
    </p:spTree>
    <p:extLst>
      <p:ext uri="{BB962C8B-B14F-4D97-AF65-F5344CB8AC3E}">
        <p14:creationId xmlns:p14="http://schemas.microsoft.com/office/powerpoint/2010/main" val="244611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5" end="2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03" end="5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203" end="5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ATTENDANCE ACCOUNTING 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656496"/>
            <a:ext cx="6863799" cy="520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b="1" dirty="0">
                <a:solidFill>
                  <a:srgbClr val="000000"/>
                </a:solidFill>
                <a:cs typeface="Arial" panose="020B0604020202020204" pitchFamily="34" charset="0"/>
              </a:rPr>
              <a:t>Choosing an Appropriate Attendance Accounting Method</a:t>
            </a:r>
          </a:p>
          <a:p>
            <a:pPr>
              <a:lnSpc>
                <a:spcPct val="103000"/>
              </a:lnSpc>
              <a:spcAft>
                <a:spcPts val="600"/>
              </a:spcAft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For classes with </a:t>
            </a: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synchronous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 instruction:</a:t>
            </a:r>
          </a:p>
          <a:p>
            <a:pPr marL="800100" lvl="1" indent="-3429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Weekly Student Contact Hour</a:t>
            </a:r>
          </a:p>
          <a:p>
            <a:pPr marL="800100" lvl="1" indent="-3429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Daily Student Contact Hour</a:t>
            </a:r>
          </a:p>
          <a:p>
            <a:pPr marL="800100" lvl="1" indent="-3429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Actual Hours of Attendance (Positive Attendance)</a:t>
            </a:r>
          </a:p>
          <a:p>
            <a:pPr>
              <a:lnSpc>
                <a:spcPct val="103000"/>
              </a:lnSpc>
              <a:spcAft>
                <a:spcPts val="600"/>
              </a:spcAft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For classes with </a:t>
            </a: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asynchronous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instruction:</a:t>
            </a:r>
          </a:p>
          <a:p>
            <a:pPr marL="800100" lvl="1" indent="-3429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Alternative Attendance Accounting Method</a:t>
            </a:r>
          </a:p>
          <a:p>
            <a:pPr lvl="2">
              <a:lnSpc>
                <a:spcPct val="103000"/>
              </a:lnSpc>
              <a:spcAft>
                <a:spcPts val="600"/>
              </a:spcAft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(Independent Study/Work Experience)</a:t>
            </a:r>
          </a:p>
          <a:p>
            <a:pPr marL="800100" lvl="1" indent="-3429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Noncredit Distance Education</a:t>
            </a:r>
          </a:p>
        </p:txBody>
      </p:sp>
    </p:spTree>
    <p:extLst>
      <p:ext uri="{BB962C8B-B14F-4D97-AF65-F5344CB8AC3E}">
        <p14:creationId xmlns:p14="http://schemas.microsoft.com/office/powerpoint/2010/main" val="27060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3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53" end="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5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charRg st="95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23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charRg st="123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50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charRg st="150" end="1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99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charRg st="199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42" end="2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charRg st="242" end="2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83" end="3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charRg st="283" end="3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19" end="3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charRg st="319" end="3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ATTENDANCE ACCOUNTING BASICS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176469" y="1269942"/>
            <a:ext cx="6781069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Why should we discuss the basics</a:t>
            </a:r>
            <a:b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of California Community Colleges attendance accounting?</a:t>
            </a:r>
          </a:p>
          <a:p>
            <a:pPr marL="0" indent="0">
              <a:spcAft>
                <a:spcPts val="1200"/>
              </a:spcAft>
              <a:buNone/>
              <a:defRPr/>
            </a:pPr>
            <a:r>
              <a:rPr lang="en-US" sz="1900" dirty="0">
                <a:solidFill>
                  <a:srgbClr val="000000"/>
                </a:solidFill>
                <a:cs typeface="Arial" panose="020B0604020202020204" pitchFamily="34" charset="0"/>
              </a:rPr>
              <a:t>A change from the traditional 17.5-week semester academic calendar to one with two 16-week semesters would require rescheduling classes following prescribed guidelines issued by the State Chancellor’s Office.</a:t>
            </a:r>
          </a:p>
          <a:p>
            <a:pPr marL="0" indent="0">
              <a:spcAft>
                <a:spcPts val="1200"/>
              </a:spcAft>
              <a:buNone/>
              <a:defRPr/>
            </a:pPr>
            <a:r>
              <a:rPr lang="en-US" sz="1900" dirty="0">
                <a:solidFill>
                  <a:srgbClr val="000000"/>
                </a:solidFill>
                <a:cs typeface="Arial" panose="020B0604020202020204" pitchFamily="34" charset="0"/>
              </a:rPr>
              <a:t>Those guidelines are based on the attendance accounting principles in the Education Code and Title 5.  This presentation substantially explains those principles, leading to a better understanding of the seemingly arbitrary guidelines that must be carefully followed to avoid costly audit exceptions.</a:t>
            </a:r>
          </a:p>
        </p:txBody>
      </p:sp>
    </p:spTree>
    <p:extLst>
      <p:ext uri="{BB962C8B-B14F-4D97-AF65-F5344CB8AC3E}">
        <p14:creationId xmlns:p14="http://schemas.microsoft.com/office/powerpoint/2010/main" val="151614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WEEKLY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b="1" dirty="0">
                <a:solidFill>
                  <a:srgbClr val="000000"/>
                </a:solidFill>
                <a:cs typeface="Arial" panose="020B0604020202020204" pitchFamily="34" charset="0"/>
              </a:rPr>
              <a:t>Weekly Student Contact Hour Method  </a:t>
            </a:r>
            <a:r>
              <a:rPr lang="en-US" sz="2900" dirty="0">
                <a:solidFill>
                  <a:srgbClr val="000000"/>
                </a:solidFill>
                <a:cs typeface="Arial" panose="020B0604020202020204" pitchFamily="34" charset="0"/>
              </a:rPr>
              <a:t>(Weekly Census)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Primary terms only; synchronous instruction only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Course coterminous with primary term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Must meet regularly every week of the term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Same number of contact hours each week including TBA hours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No deductions for holidays</a:t>
            </a:r>
          </a:p>
        </p:txBody>
      </p:sp>
    </p:spTree>
    <p:extLst>
      <p:ext uri="{BB962C8B-B14F-4D97-AF65-F5344CB8AC3E}">
        <p14:creationId xmlns:p14="http://schemas.microsoft.com/office/powerpoint/2010/main" val="1535623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2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52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01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01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38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138" end="1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81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charRg st="181" end="2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40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charRg st="240" end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WEEKLY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b="1" dirty="0">
                <a:solidFill>
                  <a:srgbClr val="000000"/>
                </a:solidFill>
                <a:cs typeface="Arial" panose="020B0604020202020204" pitchFamily="34" charset="0"/>
              </a:rPr>
              <a:t>Census Week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The week nearest to 20% of the number of weeks in the primary term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Census date is Monday of census week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If that Monday is a holiday, census date is the following day</a:t>
            </a:r>
          </a:p>
        </p:txBody>
      </p:sp>
    </p:spTree>
    <p:extLst>
      <p:ext uri="{BB962C8B-B14F-4D97-AF65-F5344CB8AC3E}">
        <p14:creationId xmlns:p14="http://schemas.microsoft.com/office/powerpoint/2010/main" val="39281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WEEKLY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b="1" dirty="0">
                <a:solidFill>
                  <a:srgbClr val="000000"/>
                </a:solidFill>
                <a:cs typeface="Arial" panose="020B0604020202020204" pitchFamily="34" charset="0"/>
              </a:rPr>
              <a:t>Term Length Multiplier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TLM is the number of weeks in primary term with at least three days of instruction and/or examination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The term length multiplier for each college is set by the CCC Chancellor’s Office based on the college’s academic calendar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Maximum TLM:	17.5 for semesters</a:t>
            </a:r>
          </a:p>
          <a:p>
            <a:pPr>
              <a:spcAft>
                <a:spcPts val="12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				11.67 for quarters</a:t>
            </a:r>
          </a:p>
        </p:txBody>
      </p:sp>
    </p:spTree>
    <p:extLst>
      <p:ext uri="{BB962C8B-B14F-4D97-AF65-F5344CB8AC3E}">
        <p14:creationId xmlns:p14="http://schemas.microsoft.com/office/powerpoint/2010/main" val="315578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3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3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25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25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48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248" end="2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80" end="3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charRg st="280" end="3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WEEKLY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386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b="1" dirty="0">
                <a:solidFill>
                  <a:srgbClr val="000000"/>
                </a:solidFill>
                <a:cs typeface="Arial" panose="020B0604020202020204" pitchFamily="34" charset="0"/>
              </a:rPr>
              <a:t>FTES Calculation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Multiply Census Week WSCH by the TLM and divide by 525</a:t>
            </a:r>
          </a:p>
          <a:p>
            <a:pPr lvl="1">
              <a:spcBef>
                <a:spcPts val="1000"/>
              </a:spcBef>
              <a:spcAft>
                <a:spcPts val="12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FTES = (CWSCH x TLM) / 525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i="1" dirty="0">
                <a:solidFill>
                  <a:srgbClr val="000000"/>
                </a:solidFill>
                <a:cs typeface="Arial" panose="020B0604020202020204" pitchFamily="34" charset="0"/>
              </a:rPr>
              <a:t>Example: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Class meets 3 hours/week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30 students enrolled on Census Day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TLM = 17.5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FTES = (3x30 x 17.5) / 525 = </a:t>
            </a: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3.00</a:t>
            </a:r>
          </a:p>
        </p:txBody>
      </p:sp>
    </p:spTree>
    <p:extLst>
      <p:ext uri="{BB962C8B-B14F-4D97-AF65-F5344CB8AC3E}">
        <p14:creationId xmlns:p14="http://schemas.microsoft.com/office/powerpoint/2010/main" val="174141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17" end="7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2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72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01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101" end="1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35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charRg st="135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0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charRg st="170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0" end="1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charRg st="170" end="18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83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charRg st="183" end="2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WEEKLY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151521"/>
            <a:ext cx="6999267" cy="4067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900" b="1" dirty="0">
                <a:solidFill>
                  <a:srgbClr val="000000"/>
                </a:solidFill>
                <a:cs typeface="Arial" panose="020B0604020202020204" pitchFamily="34" charset="0"/>
              </a:rPr>
              <a:t>FTES Calculation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With a compressed academic calendar on the semester system, the TLM is less than 17.5, but the number of contact hours per week (CWSCH) of a typical course is greater than under a traditional calendar. 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Following the CCCCO scheduling guidelines, the resulting FTES = (CWSCH x TLM) / 525 is generally about the same as or slightly higher than under a traditional calendar.</a:t>
            </a:r>
            <a:endParaRPr lang="en-US" sz="22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7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3-UNIT LECTURE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243868" y="844006"/>
            <a:ext cx="58020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Let’s return to this example of the scheduling guidelines, noting these options for a full-semester 3-unit lecture course on the example 16-week calendar: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Two meetings per week of 1 hour and 25 minutes, or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One meeting per week of 3 hours and 10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On a traditional calendar, the course would typically be scheduled with two meetings per week of 1 hour and 15 minutes, or one meeting per week of 3 hours.</a:t>
            </a:r>
            <a:endParaRPr lang="en-US" sz="20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26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3-UNIT LECTURE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243867" y="826418"/>
            <a:ext cx="654661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Where did these come from?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Two meetings per week of 1 hour and 25 minutes, or</a:t>
            </a:r>
          </a:p>
          <a:p>
            <a:pPr marL="800100" lvl="1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One meeting per week of 3 hours and 10 minutes</a:t>
            </a:r>
          </a:p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Explanation: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Target total contact hours:  54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Target contact hours per week: 54/16 = 3.375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Guideline rounds 3.375 to 3.4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Two meetings/week of 1.7 contact hours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One meeting/week of 3.4 contact hours</a:t>
            </a: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0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CONTACT HOURS COMPUTATION CHART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B48C8A1-49E6-A8CA-F9FB-4DB4EBEDC3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111" y="1163231"/>
            <a:ext cx="6657975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94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DAILY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4517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Daily Student Contact Hour Method  </a:t>
            </a: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(Daily Census)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Synchronous instruction only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Course meets five or more days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Meets the same number of hours on each scheduled day, including any TBA hours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NOT coterminous with primary term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No hours counted for holidays</a:t>
            </a:r>
          </a:p>
        </p:txBody>
      </p:sp>
    </p:spTree>
    <p:extLst>
      <p:ext uri="{BB962C8B-B14F-4D97-AF65-F5344CB8AC3E}">
        <p14:creationId xmlns:p14="http://schemas.microsoft.com/office/powerpoint/2010/main" val="320363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50" end="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9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79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0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110" end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88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charRg st="188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2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charRg st="22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DAILY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343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Census Day</a:t>
            </a:r>
          </a:p>
          <a:p>
            <a:pPr marL="457200" indent="-457200">
              <a:spcBef>
                <a:spcPts val="9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The </a:t>
            </a:r>
            <a:r>
              <a:rPr lang="en-US" sz="2600" b="1" dirty="0">
                <a:solidFill>
                  <a:srgbClr val="000000"/>
                </a:solidFill>
                <a:cs typeface="Arial" panose="020B0604020202020204" pitchFamily="34" charset="0"/>
              </a:rPr>
              <a:t>day of the class meeting </a:t>
            </a: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that is nearest 20% of the number of days the course is scheduled to meet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When the census day falls on the first day the class meets, census is taken on the second day.</a:t>
            </a:r>
          </a:p>
        </p:txBody>
      </p:sp>
    </p:spTree>
    <p:extLst>
      <p:ext uri="{BB962C8B-B14F-4D97-AF65-F5344CB8AC3E}">
        <p14:creationId xmlns:p14="http://schemas.microsoft.com/office/powerpoint/2010/main" val="179482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11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14" end="2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14" end="2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3-UNIT LECTURE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243868" y="1266035"/>
            <a:ext cx="58020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As an example of the scheduling guidelines, note these options for a full-semester 3-unit lecture course on the example 16-week calendar: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Two meetings per week of 1 hour and 25 minutes, or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One meeting per week of 3 hours and 10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On a traditional calendar, the course would typically be scheduled with two meetings per week of 1 hour and 15 minutes, or one meeting per week of 3 hours.</a:t>
            </a:r>
            <a:endParaRPr lang="en-US" sz="20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DAILY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200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Course Length Multiplier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CLM  is the number of days the course is scheduled to meet (i.e., the number of class meetings).</a:t>
            </a:r>
          </a:p>
        </p:txBody>
      </p:sp>
    </p:spTree>
    <p:extLst>
      <p:ext uri="{BB962C8B-B14F-4D97-AF65-F5344CB8AC3E}">
        <p14:creationId xmlns:p14="http://schemas.microsoft.com/office/powerpoint/2010/main" val="409387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5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5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DAILY STUDENT CONTACT HOUR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386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FTES Calculation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Multiply Census Day DSCH by the Course Length Multiplier and divide by 525</a:t>
            </a:r>
          </a:p>
          <a:p>
            <a:pPr lvl="1">
              <a:spcBef>
                <a:spcPts val="1000"/>
              </a:spcBef>
              <a:spcAft>
                <a:spcPts val="18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FTES = (CDSCH x CLM) / 525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i="1" dirty="0">
                <a:solidFill>
                  <a:srgbClr val="000000"/>
                </a:solidFill>
                <a:cs typeface="Arial" panose="020B0604020202020204" pitchFamily="34" charset="0"/>
              </a:rPr>
              <a:t>Example: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Class meets 2 hours per day</a:t>
            </a:r>
          </a:p>
          <a:p>
            <a:pPr>
              <a:spcAft>
                <a:spcPts val="3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 30 students enrolled on Census Day</a:t>
            </a:r>
          </a:p>
          <a:p>
            <a:pPr>
              <a:spcAft>
                <a:spcPts val="3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 Course meets on 24 days</a:t>
            </a:r>
          </a:p>
          <a:p>
            <a:pPr>
              <a:spcAft>
                <a:spcPts val="30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 FTES = (2 x 30 x 24) / 525 = </a:t>
            </a: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2.74</a:t>
            </a:r>
          </a:p>
        </p:txBody>
      </p:sp>
    </p:spTree>
    <p:extLst>
      <p:ext uri="{BB962C8B-B14F-4D97-AF65-F5344CB8AC3E}">
        <p14:creationId xmlns:p14="http://schemas.microsoft.com/office/powerpoint/2010/main" val="305502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17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2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92" end="1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20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120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57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charRg st="157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95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charRg st="195" end="2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22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charRg st="222" end="2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TBA HOURS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TBA (To Be Arranged) Hours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Ensure that TBA hours for Weekly Census classes are  required </a:t>
            </a:r>
            <a:r>
              <a:rPr lang="en-US" sz="2600" b="1" i="1" dirty="0">
                <a:solidFill>
                  <a:srgbClr val="000000"/>
                </a:solidFill>
                <a:cs typeface="Arial" panose="020B0604020202020204" pitchFamily="34" charset="0"/>
              </a:rPr>
              <a:t>each week</a:t>
            </a: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, not as a total number of hours for the term.</a:t>
            </a:r>
          </a:p>
          <a:p>
            <a:pPr marL="457200" indent="-457200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Ensure that TBA hours for Daily Census classes are required </a:t>
            </a:r>
            <a:r>
              <a:rPr lang="en-US" sz="2600" b="1" i="1" dirty="0">
                <a:solidFill>
                  <a:srgbClr val="000000"/>
                </a:solidFill>
                <a:cs typeface="Arial" panose="020B0604020202020204" pitchFamily="34" charset="0"/>
              </a:rPr>
              <a:t>each day</a:t>
            </a: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, not as a total number of hours per week or term.</a:t>
            </a:r>
          </a:p>
        </p:txBody>
      </p:sp>
    </p:spTree>
    <p:extLst>
      <p:ext uri="{BB962C8B-B14F-4D97-AF65-F5344CB8AC3E}">
        <p14:creationId xmlns:p14="http://schemas.microsoft.com/office/powerpoint/2010/main" val="270946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7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7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45" end="2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45" end="2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TBA HOURS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290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TBA (To Be Arranged) Hours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Ensure that </a:t>
            </a:r>
            <a:r>
              <a:rPr lang="en-US" sz="2600" b="1" i="1" dirty="0">
                <a:solidFill>
                  <a:srgbClr val="000000"/>
                </a:solidFill>
                <a:cs typeface="Arial" panose="020B0604020202020204" pitchFamily="34" charset="0"/>
              </a:rPr>
              <a:t>attendance records </a:t>
            </a: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are kept and that no TBA hours are reported for Weekly or Daily Census classes for students who have documented </a:t>
            </a:r>
            <a:r>
              <a:rPr lang="en-US" sz="2600" b="1" i="1" dirty="0">
                <a:solidFill>
                  <a:srgbClr val="000000"/>
                </a:solidFill>
                <a:cs typeface="Arial" panose="020B0604020202020204" pitchFamily="34" charset="0"/>
              </a:rPr>
              <a:t>zero hours </a:t>
            </a:r>
            <a:r>
              <a:rPr lang="en-US" sz="2600" dirty="0">
                <a:solidFill>
                  <a:srgbClr val="000000"/>
                </a:solidFill>
                <a:cs typeface="Arial" panose="020B0604020202020204" pitchFamily="34" charset="0"/>
              </a:rPr>
              <a:t>by census.</a:t>
            </a:r>
          </a:p>
        </p:txBody>
      </p:sp>
    </p:spTree>
    <p:extLst>
      <p:ext uri="{BB962C8B-B14F-4D97-AF65-F5344CB8AC3E}">
        <p14:creationId xmlns:p14="http://schemas.microsoft.com/office/powerpoint/2010/main" val="219701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27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27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POSITIVE ATTENDANCE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Actual Hours of Attendance Method  </a:t>
            </a:r>
            <a:r>
              <a:rPr 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(Positive Attendance)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Based on actual count of enrolled students </a:t>
            </a: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present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at each class meeting; synchronous instruction only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Courses meeting fewer than five days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Courses irregularly scheduled with respect to the number of days per week or the number of hours on scheduled days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All in-person noncredit courses</a:t>
            </a:r>
          </a:p>
        </p:txBody>
      </p:sp>
    </p:spTree>
    <p:extLst>
      <p:ext uri="{BB962C8B-B14F-4D97-AF65-F5344CB8AC3E}">
        <p14:creationId xmlns:p14="http://schemas.microsoft.com/office/powerpoint/2010/main" val="96774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7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57" end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60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160" end="1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97" end="3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charRg st="197" end="3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12" end="3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charRg st="312" end="3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POSITIVE ATTENDANCE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863799" cy="210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100" b="1" dirty="0">
                <a:solidFill>
                  <a:srgbClr val="000000"/>
                </a:solidFill>
                <a:cs typeface="Arial" panose="020B0604020202020204" pitchFamily="34" charset="0"/>
              </a:rPr>
              <a:t>FTES Calculation</a:t>
            </a:r>
          </a:p>
          <a:p>
            <a:pPr marL="457200" indent="-457200">
              <a:lnSpc>
                <a:spcPct val="103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Divide total hours of actual attendance by 525</a:t>
            </a:r>
          </a:p>
          <a:p>
            <a:pPr>
              <a:lnSpc>
                <a:spcPct val="103000"/>
              </a:lnSpc>
              <a:spcAft>
                <a:spcPts val="600"/>
              </a:spcAft>
              <a:defRPr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			FTES = PAH / 525</a:t>
            </a:r>
          </a:p>
        </p:txBody>
      </p:sp>
    </p:spTree>
    <p:extLst>
      <p:ext uri="{BB962C8B-B14F-4D97-AF65-F5344CB8AC3E}">
        <p14:creationId xmlns:p14="http://schemas.microsoft.com/office/powerpoint/2010/main" val="107039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17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charRg st="17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4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charRg st="64" end="8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cs typeface="Arial" panose="020B0604020202020204" pitchFamily="34" charset="0"/>
              </a:rPr>
              <a:t>Scheduling Exercise #1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ENGL 107   3 units  (54 lecture hours)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College has a traditional calendar with two 18-week semesters.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Synchronous instruction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Full-term section meeting MWF beginning at 8:00 am.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Most appropriate attendance accounting method: Weekly Census</a:t>
            </a:r>
          </a:p>
          <a:p>
            <a:pPr marL="457200" indent="-45720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Each meeting begins at 8:00 am and ends at 8:50 am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8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cs typeface="Arial" panose="020B0604020202020204" pitchFamily="34" charset="0"/>
              </a:rPr>
              <a:t>Scheduling Exercise #2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ENGL-107    3 units   (54 lecture hours)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Calendar has two 18-week semesters.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Synchronous instruction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9-week section meets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MTTh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at 9:00 am.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No holidays within the 9-week period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Attendance method:  Daily Census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54 hours/27 meetings = 2 hours per meeting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Each meeting ends at 10:50 am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522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cs typeface="Arial" panose="020B0604020202020204" pitchFamily="34" charset="0"/>
              </a:rPr>
              <a:t>Scheduling Exercise #3</a:t>
            </a:r>
          </a:p>
          <a:p>
            <a:pPr marL="457200" indent="-457200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ENGL-107    3 units   (54 lecture hours)</a:t>
            </a:r>
          </a:p>
          <a:p>
            <a:pPr marL="457200" indent="-457200">
              <a:spcBef>
                <a:spcPts val="1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Synchronous instruction</a:t>
            </a:r>
          </a:p>
          <a:p>
            <a:pPr marL="457200" indent="-457200">
              <a:spcBef>
                <a:spcPts val="1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6-week summer session section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MTWTh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beginning at 10:00 am.</a:t>
            </a:r>
          </a:p>
          <a:p>
            <a:pPr marL="457200" indent="-457200">
              <a:spcBef>
                <a:spcPts val="1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The July 4 holiday falls on a scheduled meeting day.</a:t>
            </a:r>
          </a:p>
          <a:p>
            <a:pPr marL="457200" indent="-457200">
              <a:spcBef>
                <a:spcPts val="1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Attendance method:  Daily Census</a:t>
            </a:r>
          </a:p>
          <a:p>
            <a:pPr marL="457200" indent="-457200">
              <a:spcBef>
                <a:spcPts val="1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54 hours/23 meetings = 2.3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hrs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/mtg</a:t>
            </a:r>
          </a:p>
          <a:p>
            <a:pPr marL="457200" indent="-457200">
              <a:spcBef>
                <a:spcPts val="1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Each meeting ends at 12:05 pm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3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543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cs typeface="Arial" panose="020B0604020202020204" pitchFamily="34" charset="0"/>
              </a:rPr>
              <a:t>Scheduling Exercise #4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BIOL 103A (4 units, 54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hrs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lec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, 54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hrs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lab)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Synchronous instruction; 6-week summer intersession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i="1" dirty="0">
                <a:solidFill>
                  <a:srgbClr val="000000"/>
                </a:solidFill>
                <a:cs typeface="Arial" panose="020B0604020202020204" pitchFamily="34" charset="0"/>
              </a:rPr>
              <a:t>Schedule proposed by Biology Dept: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   	Lecture  	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MTWTh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 	8:45 – 11:00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	Lab 		MTW 	11:00 – 14:00</a:t>
            </a:r>
          </a:p>
          <a:p>
            <a:pPr marL="457200" indent="-457200">
              <a:spcBef>
                <a:spcPts val="12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This configuration does not qualify for Daily Census since the meeting times vary on different days. Would have to be Positive Attendance, and that is undesirable.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0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5-UNIT LECTURE/LAB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243870" y="1266035"/>
            <a:ext cx="580208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Another example shows a typical schedule for a full-semester 5-unit lecture/lab course on the 16-week calendar: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Two lecture meetings per week of 1 hour and 25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Two lab meetings per week of 3 hours and 10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00"/>
                </a:solidFill>
                <a:ea typeface="Times New Roman" panose="02020603050405020304" pitchFamily="18" charset="0"/>
              </a:rPr>
              <a:t>On a traditional calendar, course would typically be scheduled with two lecture meetings per week of 1 hour and 15 minutes and two lab meetings per week of 2 hours and 50 minutes 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EXERCISES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493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000" b="1" dirty="0">
                <a:cs typeface="Arial" panose="020B0604020202020204" pitchFamily="34" charset="0"/>
              </a:rPr>
              <a:t>Scheduling Exercise #4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BIOL 103A   Six-week Summer Session</a:t>
            </a:r>
          </a:p>
          <a:p>
            <a:pPr marL="457200" indent="-4572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Daily Census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i="1" dirty="0">
                <a:solidFill>
                  <a:srgbClr val="0070C0"/>
                </a:solidFill>
                <a:cs typeface="Arial" panose="020B0604020202020204" pitchFamily="34" charset="0"/>
              </a:rPr>
              <a:t>Catalog:</a:t>
            </a:r>
            <a:r>
              <a:rPr lang="en-US" sz="2400" dirty="0">
                <a:cs typeface="Arial" panose="020B0604020202020204" pitchFamily="34" charset="0"/>
              </a:rPr>
              <a:t>  54 hours </a:t>
            </a:r>
            <a:r>
              <a:rPr lang="en-US" sz="2400" dirty="0" err="1">
                <a:cs typeface="Arial" panose="020B0604020202020204" pitchFamily="34" charset="0"/>
              </a:rPr>
              <a:t>lec</a:t>
            </a:r>
            <a:r>
              <a:rPr lang="en-US" sz="2400" dirty="0">
                <a:cs typeface="Arial" panose="020B0604020202020204" pitchFamily="34" charset="0"/>
              </a:rPr>
              <a:t>, 54 hours lab</a:t>
            </a:r>
          </a:p>
          <a:p>
            <a:pPr>
              <a:defRPr/>
            </a:pPr>
            <a:r>
              <a:rPr lang="en-US" sz="2400" dirty="0">
                <a:cs typeface="Arial" panose="020B0604020202020204" pitchFamily="34" charset="0"/>
              </a:rPr>
              <a:t>	Total hours: 108     Meeting days: 23</a:t>
            </a:r>
          </a:p>
          <a:p>
            <a:pPr>
              <a:spcAft>
                <a:spcPts val="1200"/>
              </a:spcAft>
              <a:defRPr/>
            </a:pPr>
            <a:r>
              <a:rPr lang="en-US" sz="2400" dirty="0">
                <a:cs typeface="Arial" panose="020B0604020202020204" pitchFamily="34" charset="0"/>
              </a:rPr>
              <a:t>	108/23 = 4.7  or  4 hours, 25 minutes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b="1" i="1" dirty="0">
                <a:solidFill>
                  <a:srgbClr val="0070C0"/>
                </a:solidFill>
                <a:cs typeface="Arial" panose="020B0604020202020204" pitchFamily="34" charset="0"/>
              </a:rPr>
              <a:t>Solution:</a:t>
            </a:r>
            <a:r>
              <a:rPr lang="en-US" sz="2400" dirty="0">
                <a:cs typeface="Arial" panose="020B0604020202020204" pitchFamily="34" charset="0"/>
              </a:rPr>
              <a:t>   </a:t>
            </a:r>
            <a:r>
              <a:rPr lang="en-US" sz="2400" dirty="0" err="1">
                <a:solidFill>
                  <a:srgbClr val="000000"/>
                </a:solidFill>
                <a:cs typeface="Arial" panose="020B0604020202020204" pitchFamily="34" charset="0"/>
              </a:rPr>
              <a:t>MTWTh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   8:00 – 12:25</a:t>
            </a:r>
          </a:p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	23 * 4.7 = 108.1 contact hours, distributed 	between lecture and lab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81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ALTERNATIVE ATTENDANCE ACCOUNTING 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494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cs typeface="Arial" panose="020B0604020202020204" pitchFamily="34" charset="0"/>
              </a:rPr>
              <a:t>Alternative Attendance Accounting Methods</a:t>
            </a:r>
          </a:p>
          <a:p>
            <a:pPr>
              <a:spcAft>
                <a:spcPts val="1200"/>
              </a:spcAft>
            </a:pPr>
            <a:r>
              <a:rPr lang="en-US" sz="2800" b="1" dirty="0">
                <a:cs typeface="Arial" panose="020B0604020202020204" pitchFamily="34" charset="0"/>
              </a:rPr>
              <a:t>(Independent Study/Work Experience)</a:t>
            </a:r>
          </a:p>
          <a:p>
            <a:pPr marL="457200" indent="-457200">
              <a:lnSpc>
                <a:spcPct val="103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Asynchronous instruction</a:t>
            </a:r>
          </a:p>
          <a:p>
            <a:pPr marL="457200" indent="-457200">
              <a:lnSpc>
                <a:spcPct val="103000"/>
              </a:lnSpc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Alternative Attendance Accounting </a:t>
            </a:r>
            <a:b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WSCH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Method</a:t>
            </a: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for courses coterminous with primary term</a:t>
            </a:r>
          </a:p>
          <a:p>
            <a:pPr marL="457200" indent="-457200">
              <a:lnSpc>
                <a:spcPct val="103000"/>
              </a:lnSpc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Alternative Attendance Accounting </a:t>
            </a:r>
            <a:b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DSCH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Method</a:t>
            </a:r>
            <a:r>
              <a:rPr lang="en-US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for all other courses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ALTERNATIVE ATTENDANCE ACCOUNTING METHODS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cs typeface="Arial" panose="020B0604020202020204" pitchFamily="34" charset="0"/>
              </a:rPr>
              <a:t>FTES Calculation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Multiply number of students enrolled as of census by the number of “weekly contact hours”; multiply by the Term Length Multiplier; divide by 525.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FTES = (#Students * WCH * TLM)/525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69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NONCREDIT DISTANCE EDUCATION METHOD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46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b="1" dirty="0">
                <a:cs typeface="Arial" panose="020B0604020202020204" pitchFamily="34" charset="0"/>
              </a:rPr>
              <a:t>Noncredit Distance Education Method</a:t>
            </a:r>
          </a:p>
          <a:p>
            <a:pPr marL="342900" indent="-342900">
              <a:lnSpc>
                <a:spcPct val="103000"/>
              </a:lnSpc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There is one additional attendance accounting method that we will not cover in detail in this presentation in view of its complexity and limited use.</a:t>
            </a:r>
          </a:p>
          <a:p>
            <a:pPr marL="342900" indent="-342900">
              <a:lnSpc>
                <a:spcPct val="103000"/>
              </a:lnSpc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The Alternative Attendance Accounting Procedure – Noncredit is used for noncredit distance education courses. It is the only procedure that can be used for distance education courses taught asynchronously.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2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CURRICULUM ALIGNMENT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999267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cs typeface="Arial" panose="020B0604020202020204" pitchFamily="34" charset="0"/>
              </a:rPr>
              <a:t>Curriculum Alignment</a:t>
            </a:r>
            <a:endParaRPr lang="en-US" sz="2800" b="1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None/>
              <a:defRPr/>
            </a:pPr>
            <a:r>
              <a:rPr lang="en-US" sz="2800" b="1" dirty="0">
                <a:solidFill>
                  <a:srgbClr val="FF0000"/>
                </a:solidFill>
                <a:cs typeface="Arial" panose="020B0604020202020204" pitchFamily="34" charset="0"/>
              </a:rPr>
              <a:t>CONSISTENCY</a:t>
            </a: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 is the magic word: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Catalog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Course Outlines of Record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Schedule of Classes – Printed Version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Online Class Listings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Class Syllabi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1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FREQUENTLY OBSERVED ERRORS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745267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cs typeface="Arial" panose="020B0604020202020204" pitchFamily="34" charset="0"/>
              </a:rPr>
              <a:t>Frequently Observed Errors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Hybrid courses inappropriately assigned to the Weekly Census or Daily Census method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Daily Census courses with “weekly” lab hours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Summer courses assigned  Weekly Census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Summer courses reported in the wrong year, or reported in both years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Catalog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 hours reported rather than </a:t>
            </a:r>
            <a:r>
              <a:rPr 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Schedule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hours</a:t>
            </a:r>
          </a:p>
          <a:p>
            <a:pPr marL="342900" indent="-3429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TBA hours irregularities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5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3" y="1096757"/>
            <a:ext cx="6745267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200" b="1" dirty="0">
                <a:cs typeface="Arial" panose="020B0604020202020204" pitchFamily="34" charset="0"/>
              </a:rPr>
              <a:t>Questions?</a:t>
            </a:r>
          </a:p>
          <a:p>
            <a:pPr>
              <a:spcAft>
                <a:spcPts val="1200"/>
              </a:spcAft>
            </a:pPr>
            <a:endParaRPr lang="en-US" sz="2000" b="1" dirty="0">
              <a:cs typeface="Arial" panose="020B0604020202020204" pitchFamily="34" charset="0"/>
            </a:endParaRPr>
          </a:p>
          <a:p>
            <a:pPr marL="800100" lvl="1" indent="-342900"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Contact:</a:t>
            </a:r>
          </a:p>
          <a:p>
            <a:pPr lvl="1">
              <a:spcBef>
                <a:spcPts val="1200"/>
              </a:spcBef>
            </a:pPr>
            <a:r>
              <a:rPr lang="en-US" sz="2400" b="1" dirty="0"/>
              <a:t>John Mullen | Senior Consultant</a:t>
            </a:r>
            <a:endParaRPr lang="en-US" sz="2400" dirty="0"/>
          </a:p>
          <a:p>
            <a:pPr lvl="1">
              <a:spcBef>
                <a:spcPts val="900"/>
              </a:spcBef>
            </a:pPr>
            <a:r>
              <a:rPr lang="en-US" sz="2000" dirty="0"/>
              <a:t>Chabot-Las Positas Community College District Educational Services &amp; Student Success</a:t>
            </a:r>
          </a:p>
          <a:p>
            <a:pPr lvl="1">
              <a:spcBef>
                <a:spcPts val="900"/>
              </a:spcBef>
            </a:pPr>
            <a:r>
              <a:rPr lang="en-US" sz="2000" b="1" dirty="0"/>
              <a:t>jmullen@clpccd.org</a:t>
            </a:r>
          </a:p>
          <a:p>
            <a:pPr lvl="1">
              <a:spcBef>
                <a:spcPts val="900"/>
              </a:spcBef>
            </a:pPr>
            <a:r>
              <a:rPr lang="en-US" sz="2000" dirty="0"/>
              <a:t>Telephone  </a:t>
            </a:r>
            <a:r>
              <a:rPr lang="en-US" sz="2000" b="1" dirty="0"/>
              <a:t>650.533.6850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8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1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454136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ATTENDANCE ACCOUNTING REGULATIONS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243870" y="1266035"/>
            <a:ext cx="58020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Where did those meeting lengths and numbers of meetings per week come from?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They are direct consequences of the attendance accounting provisions set forth in the Student Attendance Accounting Manual (SAAM) issued by the State Chancellor’s Office.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Let’s go behind the curtains and learn the attendance accounting basics that tell the story. 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64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454136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ATTENDANCE ACCOUNTING </a:t>
            </a:r>
            <a:br>
              <a:rPr lang="en-US" sz="2200" dirty="0"/>
            </a:br>
            <a:r>
              <a:rPr lang="en-US" sz="2200" dirty="0"/>
              <a:t>FOR THE CCC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176469" y="1286210"/>
            <a:ext cx="6626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800" b="1" dirty="0">
                <a:solidFill>
                  <a:srgbClr val="000000"/>
                </a:solidFill>
                <a:ea typeface="Times New Roman" panose="02020603050405020304" pitchFamily="18" charset="0"/>
              </a:rPr>
              <a:t>Attendance Accounting for the CCC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0583A5-62BF-FE0C-333B-158BA3E20EDF}"/>
              </a:ext>
            </a:extLst>
          </p:cNvPr>
          <p:cNvSpPr txBox="1">
            <a:spLocks noChangeArrowheads="1"/>
          </p:cNvSpPr>
          <p:nvPr/>
        </p:nvSpPr>
        <p:spPr>
          <a:xfrm>
            <a:off x="5225715" y="2824271"/>
            <a:ext cx="6305885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3575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3575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3575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3575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3575A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California Legislature</a:t>
            </a:r>
          </a:p>
          <a:p>
            <a:pPr>
              <a:buFont typeface="Wingdings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</a:t>
            </a:r>
            <a:r>
              <a:rPr lang="en-US" sz="24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Education Code</a:t>
            </a:r>
          </a:p>
          <a:p>
            <a:pPr>
              <a:spcBef>
                <a:spcPts val="1800"/>
              </a:spcBef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Board of Governors of the California Community Colleges</a:t>
            </a:r>
          </a:p>
          <a:p>
            <a:pPr>
              <a:buFont typeface="Wingdings" charset="2"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	</a:t>
            </a:r>
            <a:r>
              <a:rPr lang="en-US" sz="24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Title 5 of the </a:t>
            </a:r>
            <a:br>
              <a:rPr lang="en-US" sz="24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</a:br>
            <a:r>
              <a:rPr lang="en-US" sz="2400" b="1" i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	California Code of Regulations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6469" y="2053897"/>
            <a:ext cx="61349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Sources of Authority</a:t>
            </a:r>
          </a:p>
        </p:txBody>
      </p:sp>
    </p:spTree>
    <p:extLst>
      <p:ext uri="{BB962C8B-B14F-4D97-AF65-F5344CB8AC3E}">
        <p14:creationId xmlns:p14="http://schemas.microsoft.com/office/powerpoint/2010/main" val="422590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FULL-TIME EQUIVALENT</a:t>
            </a:r>
            <a:br>
              <a:rPr lang="en-US" sz="2200" dirty="0"/>
            </a:br>
            <a:r>
              <a:rPr lang="en-US" sz="2200" dirty="0"/>
              <a:t>STUDENT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1266090"/>
            <a:ext cx="6710730" cy="440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Full-Time Equivalent Student</a:t>
            </a:r>
          </a:p>
          <a:p>
            <a:endParaRPr lang="en-US" sz="33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  1 FTES </a:t>
            </a: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=</a:t>
            </a:r>
            <a:br>
              <a:rPr lang="en-US" sz="33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3300" dirty="0">
                <a:solidFill>
                  <a:srgbClr val="000000"/>
                </a:solidFill>
                <a:cs typeface="Arial" panose="020B0604020202020204" pitchFamily="34" charset="0"/>
              </a:rPr>
              <a:t>				</a:t>
            </a: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1 student</a:t>
            </a:r>
            <a:b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				15 hours per week</a:t>
            </a:r>
            <a:b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				2 semesters of 17.5 weeks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				(3 quarters of 11.67 weeks)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			=	</a:t>
            </a:r>
            <a:r>
              <a:rPr lang="en-US" sz="2800" b="1" dirty="0">
                <a:solidFill>
                  <a:srgbClr val="000000"/>
                </a:solidFill>
                <a:cs typeface="Arial" panose="020B0604020202020204" pitchFamily="34" charset="0"/>
              </a:rPr>
              <a:t>525 contact hours</a:t>
            </a:r>
          </a:p>
        </p:txBody>
      </p:sp>
    </p:spTree>
    <p:extLst>
      <p:ext uri="{BB962C8B-B14F-4D97-AF65-F5344CB8AC3E}">
        <p14:creationId xmlns:p14="http://schemas.microsoft.com/office/powerpoint/2010/main" val="16738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6" y="2128832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FTES CALCULATION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1266090"/>
            <a:ext cx="6710730" cy="328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FTES  Calculation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Clock Hour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Class Hour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Passing time/break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Partial class hour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Multiple hour class</a:t>
            </a:r>
          </a:p>
        </p:txBody>
      </p:sp>
    </p:spTree>
    <p:extLst>
      <p:ext uri="{BB962C8B-B14F-4D97-AF65-F5344CB8AC3E}">
        <p14:creationId xmlns:p14="http://schemas.microsoft.com/office/powerpoint/2010/main" val="13503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112" y="2153058"/>
            <a:ext cx="3438881" cy="2283824"/>
          </a:xfrm>
        </p:spPr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CLOCK HOUR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A14AD39C-79D6-9687-31D8-0C3306358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34" y="1266090"/>
            <a:ext cx="671073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300" b="1" dirty="0">
                <a:solidFill>
                  <a:srgbClr val="000000"/>
                </a:solidFill>
                <a:cs typeface="Arial" panose="020B0604020202020204" pitchFamily="34" charset="0"/>
              </a:rPr>
              <a:t>Clock Hour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A 60-minute time frame that may begin at any 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Examples:		0800 to 0900</a:t>
            </a:r>
          </a:p>
          <a:p>
            <a:pPr lvl="6"/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	0810 to 0910</a:t>
            </a:r>
          </a:p>
          <a:p>
            <a:pPr lvl="6"/>
            <a:r>
              <a:rPr lang="en-US" sz="2800" dirty="0">
                <a:solidFill>
                  <a:srgbClr val="000000"/>
                </a:solidFill>
                <a:cs typeface="Arial" panose="020B0604020202020204" pitchFamily="34" charset="0"/>
              </a:rPr>
              <a:t>	0820 to 0920</a:t>
            </a:r>
          </a:p>
        </p:txBody>
      </p:sp>
    </p:spTree>
    <p:extLst>
      <p:ext uri="{BB962C8B-B14F-4D97-AF65-F5344CB8AC3E}">
        <p14:creationId xmlns:p14="http://schemas.microsoft.com/office/powerpoint/2010/main" val="11969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83CA34-C6E2-49BA-ACFF-78ADEC0C28FA}">
  <ds:schemaRefs>
    <ds:schemaRef ds:uri="16c05727-aa75-4e4a-9b5f-8a80a1165891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5175</TotalTime>
  <Words>2718</Words>
  <Application>Microsoft Office PowerPoint</Application>
  <PresentationFormat>Widescreen</PresentationFormat>
  <Paragraphs>321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Arial</vt:lpstr>
      <vt:lpstr>Calibri</vt:lpstr>
      <vt:lpstr>Century Gothic</vt:lpstr>
      <vt:lpstr>Wingdings</vt:lpstr>
      <vt:lpstr>Wingdings 3</vt:lpstr>
      <vt:lpstr>Ion Boardroom</vt:lpstr>
      <vt:lpstr>Alternative Academic Calendar Project   Attendance Accounting Basics</vt:lpstr>
      <vt:lpstr>Alternative Academic Calendar Project  ATTENDANCE ACCOUNTING BASICS</vt:lpstr>
      <vt:lpstr>Alternative Academic Calendar Project  SCHEDULING A 3-UNIT LECTURE COURSE</vt:lpstr>
      <vt:lpstr>Alternative Academic Calendar Project  SCHEDULING A 5-UNIT LECTURE/LAB COURSE</vt:lpstr>
      <vt:lpstr>Alternative Academic Calendar Project  ATTENDANCE ACCOUNTING REGULATIONS</vt:lpstr>
      <vt:lpstr>Alternative Academic Calendar Project  ATTENDANCE ACCOUNTING  FOR THE CCC</vt:lpstr>
      <vt:lpstr>Alternative Academic Calendar Project  FULL-TIME EQUIVALENT STUDENT</vt:lpstr>
      <vt:lpstr>Alternative Academic Calendar Project  FTES CALCULATION</vt:lpstr>
      <vt:lpstr>Alternative Academic Calendar Project  CLOCK HOUR</vt:lpstr>
      <vt:lpstr>Alternative Academic Calendar Project  CLASS HOUR</vt:lpstr>
      <vt:lpstr>Alternative Academic Calendar Project  PASSING TIME/ BREAK</vt:lpstr>
      <vt:lpstr>Alternative Academic Calendar Project  MULTIPLE HOUR CLASS</vt:lpstr>
      <vt:lpstr>Alternative Academic Calendar Project  MULTIPLE HOUR CLASS</vt:lpstr>
      <vt:lpstr>Alternative Academic Calendar Project  CALCULATE THE CONTACT HOURS</vt:lpstr>
      <vt:lpstr>Alternative Academic Calendar Project  CONTACT HOURS COMPUTATION CHART</vt:lpstr>
      <vt:lpstr>Alternative Academic Calendar Project  ATTENDANCE ACCOUNTING METHODS</vt:lpstr>
      <vt:lpstr>Alternative Academic Calendar Project  SYNCHRONOUS INSTRUCTION</vt:lpstr>
      <vt:lpstr>Alternative Academic Calendar Project  ASYNCHRONOUS INSTRUCTION</vt:lpstr>
      <vt:lpstr>Alternative Academic Calendar Project  ATTENDANCE ACCOUNTING METHODS</vt:lpstr>
      <vt:lpstr>Alternative Academic Calendar Project  WEEKLY STUDENT CONTACT HOUR METHOD</vt:lpstr>
      <vt:lpstr>Alternative Academic Calendar Project  WEEKLY STUDENT CONTACT HOUR METHOD</vt:lpstr>
      <vt:lpstr>Alternative Academic Calendar Project  WEEKLY STUDENT CONTACT HOUR METHOD</vt:lpstr>
      <vt:lpstr>Alternative Academic Calendar Project  WEEKLY STUDENT CONTACT HOUR METHOD</vt:lpstr>
      <vt:lpstr>Alternative Academic Calendar Project  WEEKLY STUDENT CONTACT HOUR METHOD</vt:lpstr>
      <vt:lpstr>Alternative Academic Calendar Project  SCHEDULING A 3-UNIT LECTURE COURSE</vt:lpstr>
      <vt:lpstr>Alternative Academic Calendar Project  SCHEDULING A 3-UNIT LECTURE COURSE</vt:lpstr>
      <vt:lpstr>Alternative Academic Calendar Project  CONTACT HOURS COMPUTATION CHART</vt:lpstr>
      <vt:lpstr>Alternative Academic Calendar Project  DAILY STUDENT CONTACT HOUR METHOD</vt:lpstr>
      <vt:lpstr>Alternative Academic Calendar Project  DAILY STUDENT CONTACT HOUR METHOD</vt:lpstr>
      <vt:lpstr>Alternative Academic Calendar Project  DAILY STUDENT CONTACT HOUR METHOD</vt:lpstr>
      <vt:lpstr>Alternative Academic Calendar Project  DAILY STUDENT CONTACT HOUR METHOD</vt:lpstr>
      <vt:lpstr>Alternative Academic Calendar Project  TBA HOURS</vt:lpstr>
      <vt:lpstr>Alternative Academic Calendar Project  TBA HOURS</vt:lpstr>
      <vt:lpstr>Alternative Academic Calendar Project  POSITIVE ATTENDANCE</vt:lpstr>
      <vt:lpstr>Alternative Academic Calendar Project  POSITIVE ATTENDANCE</vt:lpstr>
      <vt:lpstr>Alternative Academic Calendar Project  SCHEDULING EXERCISES</vt:lpstr>
      <vt:lpstr>Alternative Academic Calendar Project  SCHEDULING EXERCISES</vt:lpstr>
      <vt:lpstr>Alternative Academic Calendar Project  SCHEDULING EXERCISES</vt:lpstr>
      <vt:lpstr>Alternative Academic Calendar Project  SCHEDULING EXERCISES</vt:lpstr>
      <vt:lpstr>Alternative Academic Calendar Project  SCHEDULING EXERCISES</vt:lpstr>
      <vt:lpstr>Alternative Academic Calendar Project  ALTERNATIVE ATTENDANCE ACCOUNTING METHODS</vt:lpstr>
      <vt:lpstr>Alternative Academic Calendar Project  ALTERNATIVE ATTENDANCE ACCOUNTING METHODS</vt:lpstr>
      <vt:lpstr>Alternative Academic Calendar Project  NONCREDIT DISTANCE EDUCATION METHOD</vt:lpstr>
      <vt:lpstr>Alternative Academic Calendar Project  CURRICULUM ALIGNMENT</vt:lpstr>
      <vt:lpstr>Alternative Academic Calendar Project  FREQUENTLY OBSERVED ERRORS</vt:lpstr>
      <vt:lpstr>Alternative Academic Calendar Project 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John Mullen</dc:creator>
  <cp:lastModifiedBy>John Mullen</cp:lastModifiedBy>
  <cp:revision>20</cp:revision>
  <dcterms:created xsi:type="dcterms:W3CDTF">2022-12-08T02:24:54Z</dcterms:created>
  <dcterms:modified xsi:type="dcterms:W3CDTF">2023-04-20T01:11:23Z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