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0" r:id="rId4"/>
  </p:sldMasterIdLst>
  <p:notesMasterIdLst>
    <p:notesMasterId r:id="rId51"/>
  </p:notesMasterIdLst>
  <p:handoutMasterIdLst>
    <p:handoutMasterId r:id="rId52"/>
  </p:handoutMasterIdLst>
  <p:sldIdLst>
    <p:sldId id="256" r:id="rId5"/>
    <p:sldId id="278" r:id="rId6"/>
    <p:sldId id="288" r:id="rId7"/>
    <p:sldId id="289" r:id="rId8"/>
    <p:sldId id="336" r:id="rId9"/>
    <p:sldId id="294" r:id="rId10"/>
    <p:sldId id="295" r:id="rId11"/>
    <p:sldId id="297" r:id="rId12"/>
    <p:sldId id="298" r:id="rId13"/>
    <p:sldId id="299" r:id="rId14"/>
    <p:sldId id="301" r:id="rId15"/>
    <p:sldId id="302" r:id="rId16"/>
    <p:sldId id="303" r:id="rId17"/>
    <p:sldId id="304" r:id="rId18"/>
    <p:sldId id="339" r:id="rId19"/>
    <p:sldId id="306" r:id="rId20"/>
    <p:sldId id="307" r:id="rId21"/>
    <p:sldId id="308" r:id="rId22"/>
    <p:sldId id="309" r:id="rId23"/>
    <p:sldId id="310" r:id="rId24"/>
    <p:sldId id="313" r:id="rId25"/>
    <p:sldId id="311" r:id="rId26"/>
    <p:sldId id="312" r:id="rId27"/>
    <p:sldId id="333" r:id="rId28"/>
    <p:sldId id="337" r:id="rId29"/>
    <p:sldId id="338" r:id="rId30"/>
    <p:sldId id="340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34" r:id="rId46"/>
    <p:sldId id="329" r:id="rId47"/>
    <p:sldId id="330" r:id="rId48"/>
    <p:sldId id="331" r:id="rId49"/>
    <p:sldId id="332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259BEA-82BC-4476-91F2-380E77DBAD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DE9C3-2AB8-44E5-BCFE-5DD42DFC56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858F-6309-4F09-BEA0-6CBF97E55806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1B971B-9BC3-41DB-91DC-F03F5C808D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0720E-F4E2-435B-A885-9194BA3026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8AE00-5498-4F06-8655-F21703489B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53C5D-CD12-6D4C-A980-0612968271E2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67F0-0840-1348-BFE4-C6298BBC06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/>
        </p:nvSpPr>
        <p:spPr>
          <a:xfrm>
            <a:off x="322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Oval 11"/>
          <p:cNvSpPr/>
          <p:nvPr/>
        </p:nvSpPr>
        <p:spPr>
          <a:xfrm>
            <a:off x="175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Oval 12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7999412" y="-2373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5" name="Oval 14"/>
          <p:cNvSpPr/>
          <p:nvPr/>
        </p:nvSpPr>
        <p:spPr>
          <a:xfrm>
            <a:off x="8609012" y="5874054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5D0B1B9-C7DF-F64A-B488-12B3D5090923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27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15A5A73-8E13-4E38-8362-0A09BA944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58861" y="478881"/>
            <a:ext cx="5582675" cy="5908526"/>
          </a:xfrm>
          <a:custGeom>
            <a:avLst/>
            <a:gdLst>
              <a:gd name="connsiteX0" fmla="*/ 10816 w 5582675"/>
              <a:gd name="connsiteY0" fmla="*/ 0 h 5908526"/>
              <a:gd name="connsiteX1" fmla="*/ 5582675 w 5582675"/>
              <a:gd name="connsiteY1" fmla="*/ 0 h 5908526"/>
              <a:gd name="connsiteX2" fmla="*/ 5582675 w 5582675"/>
              <a:gd name="connsiteY2" fmla="*/ 5908526 h 5908526"/>
              <a:gd name="connsiteX3" fmla="*/ 0 w 5582675"/>
              <a:gd name="connsiteY3" fmla="*/ 5908526 h 5908526"/>
              <a:gd name="connsiteX4" fmla="*/ 30693 w 5582675"/>
              <a:gd name="connsiteY4" fmla="*/ 5722836 h 5908526"/>
              <a:gd name="connsiteX5" fmla="*/ 223682 w 5582675"/>
              <a:gd name="connsiteY5" fmla="*/ 2921544 h 5908526"/>
              <a:gd name="connsiteX6" fmla="*/ 30693 w 5582675"/>
              <a:gd name="connsiteY6" fmla="*/ 120253 h 59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82675" h="5908526">
                <a:moveTo>
                  <a:pt x="10816" y="0"/>
                </a:moveTo>
                <a:lnTo>
                  <a:pt x="5582675" y="0"/>
                </a:lnTo>
                <a:lnTo>
                  <a:pt x="5582675" y="5908526"/>
                </a:lnTo>
                <a:lnTo>
                  <a:pt x="0" y="5908526"/>
                </a:lnTo>
                <a:lnTo>
                  <a:pt x="30693" y="5722836"/>
                </a:lnTo>
                <a:cubicBezTo>
                  <a:pt x="153771" y="4890115"/>
                  <a:pt x="223682" y="3935837"/>
                  <a:pt x="223682" y="2921544"/>
                </a:cubicBezTo>
                <a:cubicBezTo>
                  <a:pt x="223682" y="1907252"/>
                  <a:pt x="153771" y="952973"/>
                  <a:pt x="30693" y="120253"/>
                </a:cubicBezTo>
                <a:close/>
              </a:path>
            </a:pathLst>
          </a:custGeom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34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50BDD93-02DA-4B21-9556-FA8B9894F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58861" y="478880"/>
            <a:ext cx="5582675" cy="5900239"/>
          </a:xfrm>
          <a:custGeom>
            <a:avLst/>
            <a:gdLst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0 w 5582675"/>
              <a:gd name="connsiteY4" fmla="*/ 0 h 5900239"/>
              <a:gd name="connsiteX0" fmla="*/ 3501 w 5586176"/>
              <a:gd name="connsiteY0" fmla="*/ 0 h 5900239"/>
              <a:gd name="connsiteX1" fmla="*/ 5586176 w 5586176"/>
              <a:gd name="connsiteY1" fmla="*/ 0 h 5900239"/>
              <a:gd name="connsiteX2" fmla="*/ 5586176 w 5586176"/>
              <a:gd name="connsiteY2" fmla="*/ 5900239 h 5900239"/>
              <a:gd name="connsiteX3" fmla="*/ 3501 w 5586176"/>
              <a:gd name="connsiteY3" fmla="*/ 5900239 h 5900239"/>
              <a:gd name="connsiteX4" fmla="*/ 0 w 5586176"/>
              <a:gd name="connsiteY4" fmla="*/ 3615600 h 5900239"/>
              <a:gd name="connsiteX5" fmla="*/ 3501 w 5586176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0 w 5582675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47299 w 5582675"/>
              <a:gd name="connsiteY5" fmla="*/ 24756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1173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5237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82675" h="5900239">
                <a:moveTo>
                  <a:pt x="0" y="0"/>
                </a:moveTo>
                <a:lnTo>
                  <a:pt x="5582675" y="0"/>
                </a:lnTo>
                <a:lnTo>
                  <a:pt x="5582675" y="5900239"/>
                </a:lnTo>
                <a:lnTo>
                  <a:pt x="0" y="5900239"/>
                </a:lnTo>
                <a:cubicBezTo>
                  <a:pt x="14285" y="5817931"/>
                  <a:pt x="34284" y="5741338"/>
                  <a:pt x="42854" y="5653315"/>
                </a:cubicBezTo>
                <a:cubicBezTo>
                  <a:pt x="145724" y="4908883"/>
                  <a:pt x="181919" y="4332092"/>
                  <a:pt x="220019" y="3442880"/>
                </a:cubicBezTo>
                <a:cubicBezTo>
                  <a:pt x="221712" y="2333747"/>
                  <a:pt x="182766" y="1285573"/>
                  <a:pt x="47299" y="247560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23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5200-74F0-9445-8847-A53AA9C11C7B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773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7C1C-DA5E-F743-826B-CB70C940D4E6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717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0E4C-E478-1D40-94DF-17D7429B053A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99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64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9061-1D22-724D-9508-7BAEAF287353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75C1B7F-CD73-441E-89FC-46AA9E8B51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150" y="2406650"/>
            <a:ext cx="8663700" cy="34776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974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5E0F-8980-D24A-B2F9-0C7A13C6A6DE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192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1EE2-1449-2741-9D08-61623EFC2A0E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36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F7560-49B8-714F-A7F1-D946D3E64C23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237C-03C9-D843-906B-96D98C6B2D61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95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as Icons 5X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B480622-FB8F-493B-9965-971B07D752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92913" y="1748812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C5BC223-8B87-4685-A901-71B07847E4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2913" y="256115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AE3DDF2-FC22-4381-9763-408FEF9648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2913" y="3373501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6170A2BF-28BF-4B27-B92D-B1423601B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92913" y="418584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2DB1D08C-9D26-4EC5-B935-D6A265A2A6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2913" y="4998190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6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Text Item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D2BD-1F35-9841-A6BF-76BE540EE01F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DAF6ED-5E16-4D29-98B7-FB80DB3AAFE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870575" y="184050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8C305CB7-F303-430E-951A-7FC6F97062A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70575" y="265284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84D427E5-ED69-4A46-A9B7-F4DC4466F32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0575" y="3465194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3DDA902F-61D6-4F1C-86C6-D1F5584AE8B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70575" y="4277539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D8B6871A-9C69-4437-A5AD-A0400BAF2C6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70575" y="5089882"/>
            <a:ext cx="536616" cy="53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29625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>
            <a:extLst>
              <a:ext uri="{FF2B5EF4-FFF2-40B4-BE49-F238E27FC236}">
                <a16:creationId xmlns:a16="http://schemas.microsoft.com/office/drawing/2014/main" id="{B8ACAEC3-8D8C-3848-8630-7A0DFF3F6116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CC12BEA0-F502-0646-A370-7ECF194608D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58C6160-632A-B540-A7E5-81F40CEC1FE7}"/>
              </a:ext>
            </a:extLst>
          </p:cNvPr>
          <p:cNvSpPr>
            <a:spLocks noChangeAspect="1"/>
          </p:cNvSpPr>
          <p:nvPr userDrawn="1"/>
        </p:nvSpPr>
        <p:spPr>
          <a:xfrm>
            <a:off x="6287247" y="370677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B2FEBB6-C1E0-0D47-8CCC-05EE2F75659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2271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215E544-9553-AC42-B5C3-F7AE9AD6D815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6E934A-C634-DF4D-992A-6E01917693AD}"/>
              </a:ext>
            </a:extLst>
          </p:cNvPr>
          <p:cNvSpPr>
            <a:spLocks noChangeAspect="1"/>
          </p:cNvSpPr>
          <p:nvPr userDrawn="1"/>
        </p:nvSpPr>
        <p:spPr>
          <a:xfrm>
            <a:off x="6289119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F40A-5592-5744-BFD7-61B04D70BFE7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97E18E-0E31-B542-9578-D6E4DCD8468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7602DDF7-46BD-6045-BDB0-45F47B0B6A9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18204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86F73ED6-3B3B-5A45-912C-FCFD7D53593C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B5971407-B12A-EE45-895D-769807DFC76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6215321-76D7-AD41-B779-DE347C617DB3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3706777"/>
            <a:ext cx="1261872" cy="12618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61684B2-1403-BD44-80B1-6A5C0D0A3C6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4143" y="387367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799317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325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con Bulle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extLst>
              <a:ext uri="{FF2B5EF4-FFF2-40B4-BE49-F238E27FC236}">
                <a16:creationId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2234226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2234226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2401122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2400186"/>
            <a:ext cx="929952" cy="929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7F711-7020-994E-A797-D04033A0CF12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3785996"/>
            <a:ext cx="2325688" cy="1503455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</p:spTree>
    <p:extLst>
      <p:ext uri="{BB962C8B-B14F-4D97-AF65-F5344CB8AC3E}">
        <p14:creationId xmlns:p14="http://schemas.microsoft.com/office/powerpoint/2010/main" val="24650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con Bullet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>
            <a:extLst>
              <a:ext uri="{FF2B5EF4-FFF2-40B4-BE49-F238E27FC236}">
                <a16:creationId xmlns:a16="http://schemas.microsoft.com/office/drawing/2014/main" id="{F625DE42-6A2A-D745-B1F8-2AF2793533BE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3981394"/>
            <a:ext cx="1042415" cy="1042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9">
            <a:extLst>
              <a:ext uri="{FF2B5EF4-FFF2-40B4-BE49-F238E27FC236}">
                <a16:creationId xmlns:a16="http://schemas.microsoft.com/office/drawing/2014/main" id="{A87D37E3-62A9-1F44-8520-EBED16BF1C0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35100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F8797D-AFBD-534A-AC82-DE2B7BAECE83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1932281"/>
            <a:ext cx="1042415" cy="10424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EFE809D2-16A3-B143-BC10-FEC397E62C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35100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anchor="ctr"/>
          <a:lstStyle>
            <a:lvl1pPr algn="l">
              <a:defRPr sz="23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9370-372E-0846-B090-5E6EF97A3B62}" type="datetime1">
              <a:rPr lang="en-US" noProof="0" smtClean="0"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9670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533" y="1840992"/>
            <a:ext cx="2095046" cy="122505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9670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19533" y="3891529"/>
            <a:ext cx="2095046" cy="1222144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 noProof="0"/>
              <a:t>Edit bullet description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963115-25B3-494B-9A13-AC92EFE94C09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1932281"/>
            <a:ext cx="1042415" cy="1042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3C759269-D6E6-2B41-8BEE-8B5AFB809B6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01494" y="2074012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E569D5-DC38-7C46-95CD-ACFBFBF591A2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3981394"/>
            <a:ext cx="1042415" cy="104241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E8396DFD-D667-2648-9BE4-6237690F799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01494" y="4123125"/>
            <a:ext cx="781417" cy="758952"/>
          </a:xfrm>
          <a:prstGeom prst="ellipse">
            <a:avLst/>
          </a:prstGeom>
          <a:noFill/>
          <a:effectLst/>
        </p:spPr>
        <p:txBody>
          <a:bodyPr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r>
              <a:rPr lang="en-US" noProof="0" dirty="0"/>
              <a:t>Select Icon</a:t>
            </a:r>
          </a:p>
        </p:txBody>
      </p:sp>
    </p:spTree>
    <p:extLst>
      <p:ext uri="{BB962C8B-B14F-4D97-AF65-F5344CB8AC3E}">
        <p14:creationId xmlns:p14="http://schemas.microsoft.com/office/powerpoint/2010/main" val="292990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8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ACA6CA-E140-824D-8E8B-5CC5036BDBAE}" type="datetime1">
              <a:rPr lang="en-US" noProof="0" smtClean="0"/>
              <a:pPr/>
              <a:t>4/17/2023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FF96B15-8338-45D5-A943-561235072D6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639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9" r:id="rId4"/>
    <p:sldLayoutId id="2147483860" r:id="rId5"/>
    <p:sldLayoutId id="2147483861" r:id="rId6"/>
    <p:sldLayoutId id="2147483862" r:id="rId7"/>
    <p:sldLayoutId id="2147483864" r:id="rId8"/>
    <p:sldLayoutId id="2147483863" r:id="rId9"/>
    <p:sldLayoutId id="2147483858" r:id="rId10"/>
    <p:sldLayoutId id="2147483865" r:id="rId11"/>
    <p:sldLayoutId id="2147483844" r:id="rId12"/>
    <p:sldLayoutId id="2147483845" r:id="rId13"/>
    <p:sldLayoutId id="2147483846" r:id="rId14"/>
    <p:sldLayoutId id="2147483866" r:id="rId15"/>
    <p:sldLayoutId id="214748384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35768"/>
            <a:ext cx="9757460" cy="2677648"/>
          </a:xfrm>
        </p:spPr>
        <p:txBody>
          <a:bodyPr/>
          <a:lstStyle/>
          <a:p>
            <a:r>
              <a:rPr lang="en-US" sz="3700" dirty="0">
                <a:solidFill>
                  <a:schemeClr val="bg1"/>
                </a:solidFill>
              </a:rPr>
              <a:t>Alternative Academic Calendar Project </a:t>
            </a:r>
            <a:br>
              <a:rPr lang="en-US" sz="3700" dirty="0">
                <a:solidFill>
                  <a:schemeClr val="bg1"/>
                </a:solidFill>
              </a:rPr>
            </a:br>
            <a:br>
              <a:rPr lang="en-US" sz="37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Attendance Accounting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989F-747B-4007-9C7A-A35E8B662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69082"/>
            <a:ext cx="8825658" cy="86142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JOHN MULLEN, consultant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6B854FA8-867C-2D12-A9F1-A74BB7AEC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489" y="676275"/>
            <a:ext cx="1895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0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164" y="2172792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CLASS HOUR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1266090"/>
            <a:ext cx="6710730" cy="552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300" b="1" dirty="0">
                <a:solidFill>
                  <a:srgbClr val="000000"/>
                </a:solidFill>
                <a:cs typeface="Arial" panose="020B0604020202020204" pitchFamily="34" charset="0"/>
              </a:rPr>
              <a:t>Class Hour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A period of not less than 50 minutes of scheduled instruction or examination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There can be only one “class hour” in each “clock hour,” except for multiple hour classes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A “class hour” is commonly called a “contact hour” or “student contact hour.”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5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313464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PASSING TIME/</a:t>
            </a:r>
            <a:br>
              <a:rPr lang="en-US" sz="2200" dirty="0"/>
            </a:br>
            <a:r>
              <a:rPr lang="en-US" sz="2200" dirty="0"/>
              <a:t>BREAK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1250789"/>
            <a:ext cx="6710730" cy="3917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300" b="1" dirty="0">
                <a:solidFill>
                  <a:srgbClr val="000000"/>
                </a:solidFill>
                <a:cs typeface="Arial" panose="020B0604020202020204" pitchFamily="34" charset="0"/>
              </a:rPr>
              <a:t>Passing Time/Break</a:t>
            </a:r>
          </a:p>
          <a:p>
            <a:pPr marL="457200" indent="-457200">
              <a:lnSpc>
                <a:spcPct val="103000"/>
              </a:lnSpc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Each clock hour is composed of one class hour segment and a segment referred to as “passing  time” or a “break.”</a:t>
            </a:r>
          </a:p>
          <a:p>
            <a:pPr marL="457200" indent="-457200">
              <a:lnSpc>
                <a:spcPct val="103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No additional attendance may be claimed for the 10-minute segment, except for multiple-hour classes.</a:t>
            </a:r>
          </a:p>
        </p:txBody>
      </p:sp>
    </p:spTree>
    <p:extLst>
      <p:ext uri="{BB962C8B-B14F-4D97-AF65-F5344CB8AC3E}">
        <p14:creationId xmlns:p14="http://schemas.microsoft.com/office/powerpoint/2010/main" val="185916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9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19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32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132" end="2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372" y="2216752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MULTIPLE HOUR CLASS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1270983"/>
            <a:ext cx="6710730" cy="301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300" b="1" dirty="0">
                <a:solidFill>
                  <a:srgbClr val="000000"/>
                </a:solidFill>
                <a:cs typeface="Arial" panose="020B0604020202020204" pitchFamily="34" charset="0"/>
              </a:rPr>
              <a:t>Multiple Hour Class</a:t>
            </a:r>
          </a:p>
          <a:p>
            <a:pPr marL="457200" indent="-457200">
              <a:lnSpc>
                <a:spcPct val="103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Each 50 minutes exclusive of breaks is a class hour.</a:t>
            </a:r>
          </a:p>
          <a:p>
            <a:pPr marL="457200" indent="-457200">
              <a:lnSpc>
                <a:spcPct val="103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A partial class hour beyond the last full clock hour is counted from the 51st minute of the last full clock hour.</a:t>
            </a:r>
          </a:p>
        </p:txBody>
      </p:sp>
    </p:spTree>
    <p:extLst>
      <p:ext uri="{BB962C8B-B14F-4D97-AF65-F5344CB8AC3E}">
        <p14:creationId xmlns:p14="http://schemas.microsoft.com/office/powerpoint/2010/main" val="288585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0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0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73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73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MULTIPLE HOUR CLASS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1297359"/>
            <a:ext cx="6710730" cy="346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300" b="1" dirty="0">
                <a:solidFill>
                  <a:srgbClr val="000000"/>
                </a:solidFill>
                <a:cs typeface="Arial" panose="020B0604020202020204" pitchFamily="34" charset="0"/>
              </a:rPr>
              <a:t>Multiple Hour Class</a:t>
            </a:r>
          </a:p>
          <a:p>
            <a: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Example:</a:t>
            </a:r>
            <a:b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		7:00 p.m. to 10:05 p.m.</a:t>
            </a:r>
          </a:p>
          <a:p>
            <a:pPr>
              <a:lnSpc>
                <a:spcPct val="103000"/>
              </a:lnSpc>
              <a:spcAft>
                <a:spcPts val="600"/>
              </a:spcAft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			PCH: 9:51 – 10:05 = 15 min.</a:t>
            </a:r>
          </a:p>
          <a:p>
            <a:pPr>
              <a:lnSpc>
                <a:spcPct val="103000"/>
              </a:lnSpc>
              <a:spcAft>
                <a:spcPts val="600"/>
              </a:spcAft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			15/50 = 0.3</a:t>
            </a:r>
          </a:p>
          <a:p>
            <a:pPr>
              <a:lnSpc>
                <a:spcPct val="103000"/>
              </a:lnSpc>
              <a:spcAft>
                <a:spcPts val="600"/>
              </a:spcAft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			Total Contact Hours: 3.3</a:t>
            </a:r>
          </a:p>
        </p:txBody>
      </p:sp>
    </p:spTree>
    <p:extLst>
      <p:ext uri="{BB962C8B-B14F-4D97-AF65-F5344CB8AC3E}">
        <p14:creationId xmlns:p14="http://schemas.microsoft.com/office/powerpoint/2010/main" val="269164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0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55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charRg st="55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86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charRg st="86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01" end="1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charRg st="101" end="1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CALCULATE THE CONTACT HOURS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791957"/>
            <a:ext cx="671073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300" b="1" dirty="0">
                <a:solidFill>
                  <a:srgbClr val="000000"/>
                </a:solidFill>
                <a:cs typeface="Arial" panose="020B0604020202020204" pitchFamily="34" charset="0"/>
              </a:rPr>
              <a:t>Calculate the </a:t>
            </a:r>
          </a:p>
          <a:p>
            <a:r>
              <a:rPr lang="en-US" sz="3300" b="1" dirty="0">
                <a:solidFill>
                  <a:srgbClr val="000000"/>
                </a:solidFill>
                <a:cs typeface="Arial" panose="020B0604020202020204" pitchFamily="34" charset="0"/>
              </a:rPr>
              <a:t>Contact Hours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96DDD7-7C81-A80E-067D-D0EC892597A0}"/>
              </a:ext>
            </a:extLst>
          </p:cNvPr>
          <p:cNvSpPr txBox="1">
            <a:spLocks noChangeArrowheads="1"/>
          </p:cNvSpPr>
          <p:nvPr/>
        </p:nvSpPr>
        <p:spPr>
          <a:xfrm>
            <a:off x="5257015" y="2023530"/>
            <a:ext cx="34290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buFont typeface="Wingdings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Class meets from</a:t>
            </a:r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  0900 to 0950</a:t>
            </a:r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  0900 to 1000</a:t>
            </a:r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  0900 to 1005</a:t>
            </a:r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  0900 to 1050</a:t>
            </a:r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  0900 to 1100</a:t>
            </a:r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  0900 to 1105</a:t>
            </a:r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  0900 to 1130</a:t>
            </a:r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defRPr/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9CB8FDF-99B2-EC29-7951-BD70CB3EDB4D}"/>
              </a:ext>
            </a:extLst>
          </p:cNvPr>
          <p:cNvSpPr txBox="1">
            <a:spLocks noChangeArrowheads="1"/>
          </p:cNvSpPr>
          <p:nvPr/>
        </p:nvSpPr>
        <p:spPr>
          <a:xfrm>
            <a:off x="8755442" y="2042315"/>
            <a:ext cx="2826958" cy="4908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Contact hours</a:t>
            </a:r>
          </a:p>
          <a:p>
            <a:pPr marL="400050" lvl="1" indent="0"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buFont typeface="Arial"/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  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	1.0</a:t>
            </a:r>
          </a:p>
          <a:p>
            <a:pPr marL="400050" lvl="1" indent="0"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buFont typeface="Arial"/>
              <a:buNone/>
              <a:defRPr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  	1.0</a:t>
            </a:r>
          </a:p>
          <a:p>
            <a:pPr marL="400050" lvl="1" indent="0"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buFont typeface="Arial"/>
              <a:buNone/>
              <a:defRPr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  	1.3</a:t>
            </a:r>
          </a:p>
          <a:p>
            <a:pPr marL="400050" lvl="1" indent="0"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buFont typeface="Arial"/>
              <a:buNone/>
              <a:defRPr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  	2.0</a:t>
            </a:r>
          </a:p>
          <a:p>
            <a:pPr marL="400050" lvl="1" indent="0"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buFont typeface="Arial"/>
              <a:buNone/>
              <a:defRPr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  	2.0</a:t>
            </a:r>
          </a:p>
          <a:p>
            <a:pPr marL="400050" lvl="1" indent="0"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buFont typeface="Arial"/>
              <a:buNone/>
              <a:defRPr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  	2.3</a:t>
            </a:r>
          </a:p>
          <a:p>
            <a:pPr marL="400050" lvl="1" indent="0">
              <a:lnSpc>
                <a:spcPct val="102000"/>
              </a:lnSpc>
              <a:spcBef>
                <a:spcPts val="0"/>
              </a:spcBef>
              <a:spcAft>
                <a:spcPts val="300"/>
              </a:spcAft>
              <a:buFont typeface="Arial"/>
              <a:buNone/>
              <a:defRPr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  	2.8	</a:t>
            </a:r>
          </a:p>
        </p:txBody>
      </p:sp>
    </p:spTree>
    <p:extLst>
      <p:ext uri="{BB962C8B-B14F-4D97-AF65-F5344CB8AC3E}">
        <p14:creationId xmlns:p14="http://schemas.microsoft.com/office/powerpoint/2010/main" val="11461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357424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CONTACT HOURS COMPUTATION CHART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B48C8A1-49E6-A8CA-F9FB-4DB4EBEDC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111" y="1163231"/>
            <a:ext cx="6657975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38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454136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ATTENDANCE ACCOUNTING METHODS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664953"/>
            <a:ext cx="6710730" cy="57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Attendance Accounting </a:t>
            </a:r>
          </a:p>
          <a:p>
            <a:pPr>
              <a:spcAft>
                <a:spcPts val="600"/>
              </a:spcAft>
            </a:pPr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Methods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An appropriate attendance accounting method must be associated with each class section.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How the instruction is provided for a particular class determines the attendance accounting method(s) that may be used for that section.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Whether the class meetings are </a:t>
            </a:r>
            <a:r>
              <a:rPr 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synchronous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or </a:t>
            </a:r>
            <a:r>
              <a:rPr 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asynchronous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is a major factor in choosing the right attendance accounting method for a class. </a:t>
            </a:r>
          </a:p>
        </p:txBody>
      </p:sp>
    </p:spTree>
    <p:extLst>
      <p:ext uri="{BB962C8B-B14F-4D97-AF65-F5344CB8AC3E}">
        <p14:creationId xmlns:p14="http://schemas.microsoft.com/office/powerpoint/2010/main" val="123519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1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31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20" end="2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120" end="2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58" end="4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charRg st="258" end="4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SYNCHRONOUS INSTRUCTION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775029"/>
            <a:ext cx="6710730" cy="4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Synchronous Instruction</a:t>
            </a:r>
          </a:p>
          <a:p>
            <a:pPr marL="342900" indent="-342900">
              <a:lnSpc>
                <a:spcPct val="103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Instruction is synchronous when the instructor and students meet together at the same time.</a:t>
            </a:r>
          </a:p>
          <a:p>
            <a:pPr marL="342900" indent="-342900">
              <a:lnSpc>
                <a:spcPct val="103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They may meet together either </a:t>
            </a:r>
            <a:r>
              <a:rPr 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in person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 in a classroom, laboratory, or other physical setting, or </a:t>
            </a:r>
            <a:r>
              <a:rPr 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virtually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 using online technology that permits two-way communication.</a:t>
            </a:r>
          </a:p>
          <a:p>
            <a:pPr marL="342900" indent="-342900">
              <a:lnSpc>
                <a:spcPct val="103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However class meetings are organized, the instructor must be able to determine the presence or absence of each enrolled student at each class meeting.</a:t>
            </a:r>
          </a:p>
        </p:txBody>
      </p:sp>
    </p:spTree>
    <p:extLst>
      <p:ext uri="{BB962C8B-B14F-4D97-AF65-F5344CB8AC3E}">
        <p14:creationId xmlns:p14="http://schemas.microsoft.com/office/powerpoint/2010/main" val="33706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4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4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16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116" end="2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84" end="4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charRg st="284" end="4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ASYNCHRONOUS INSTRUCTION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775029"/>
            <a:ext cx="6710730" cy="5113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Asynchronous Instruction</a:t>
            </a:r>
          </a:p>
          <a:p>
            <a:pPr marL="342900" indent="-342900">
              <a:lnSpc>
                <a:spcPct val="103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Instruction is asynchronous when it is provided to students at different times. Many distance education classes allow students to receive instruction at times of their choosing.</a:t>
            </a:r>
          </a:p>
          <a:p>
            <a:pPr marL="342900" indent="-342900">
              <a:lnSpc>
                <a:spcPct val="103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Some classes are taught with a combination of synchronous and asynchronous instruction. In determining the appropriate attendance accounting method for a class, if </a:t>
            </a:r>
            <a:r>
              <a:rPr 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any portion of the instruction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(not homework) is provided asynchronously, the instruction for the class section as a whole is considered to be asynchronous.</a:t>
            </a:r>
          </a:p>
        </p:txBody>
      </p:sp>
    </p:spTree>
    <p:extLst>
      <p:ext uri="{BB962C8B-B14F-4D97-AF65-F5344CB8AC3E}">
        <p14:creationId xmlns:p14="http://schemas.microsoft.com/office/powerpoint/2010/main" val="244611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5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5" end="2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03" end="5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203" end="5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ATTENDANCE ACCOUNTING METHODS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656496"/>
            <a:ext cx="6863799" cy="5201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900" b="1" dirty="0">
                <a:solidFill>
                  <a:srgbClr val="000000"/>
                </a:solidFill>
                <a:cs typeface="Arial" panose="020B0604020202020204" pitchFamily="34" charset="0"/>
              </a:rPr>
              <a:t>Choosing an Appropriate Attendance Accounting Method</a:t>
            </a:r>
          </a:p>
          <a:p>
            <a:pPr>
              <a:lnSpc>
                <a:spcPct val="103000"/>
              </a:lnSpc>
              <a:spcAft>
                <a:spcPts val="600"/>
              </a:spcAft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For classes with </a:t>
            </a:r>
            <a:r>
              <a:rPr 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synchronous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 instruction:</a:t>
            </a:r>
          </a:p>
          <a:p>
            <a:pPr marL="800100" lvl="1" indent="-342900">
              <a:lnSpc>
                <a:spcPct val="103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Weekly Student Contact Hour</a:t>
            </a:r>
          </a:p>
          <a:p>
            <a:pPr marL="800100" lvl="1" indent="-342900">
              <a:lnSpc>
                <a:spcPct val="103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Daily Student Contact Hour</a:t>
            </a:r>
          </a:p>
          <a:p>
            <a:pPr marL="800100" lvl="1" indent="-342900">
              <a:lnSpc>
                <a:spcPct val="103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Actual Hours of Attendance (Positive Attendance)</a:t>
            </a:r>
          </a:p>
          <a:p>
            <a:pPr>
              <a:lnSpc>
                <a:spcPct val="103000"/>
              </a:lnSpc>
              <a:spcAft>
                <a:spcPts val="600"/>
              </a:spcAft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For classes with </a:t>
            </a:r>
            <a:r>
              <a:rPr 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asynchronous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instruction:</a:t>
            </a:r>
          </a:p>
          <a:p>
            <a:pPr marL="800100" lvl="1" indent="-342900">
              <a:lnSpc>
                <a:spcPct val="103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Alternative Attendance Accounting Method</a:t>
            </a:r>
          </a:p>
          <a:p>
            <a:pPr lvl="2">
              <a:lnSpc>
                <a:spcPct val="103000"/>
              </a:lnSpc>
              <a:spcAft>
                <a:spcPts val="600"/>
              </a:spcAft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(Independent Study/Work Experience)</a:t>
            </a:r>
          </a:p>
          <a:p>
            <a:pPr marL="800100" lvl="1" indent="-342900">
              <a:lnSpc>
                <a:spcPct val="103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Noncredit Distance Education</a:t>
            </a:r>
          </a:p>
        </p:txBody>
      </p:sp>
    </p:spTree>
    <p:extLst>
      <p:ext uri="{BB962C8B-B14F-4D97-AF65-F5344CB8AC3E}">
        <p14:creationId xmlns:p14="http://schemas.microsoft.com/office/powerpoint/2010/main" val="270601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53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53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95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charRg st="95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23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charRg st="123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50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charRg st="150" end="1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99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charRg st="199" end="2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42" end="2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charRg st="242" end="2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83" end="3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charRg st="283" end="3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19" end="3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charRg st="319" end="3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ATTENDANCE ACCOUNTING BASICS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176469" y="1269942"/>
            <a:ext cx="6781069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Why should we discuss the basics</a:t>
            </a:r>
            <a:b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of California Community Colleges attendance accounting?</a:t>
            </a:r>
          </a:p>
          <a:p>
            <a:pPr marL="0" indent="0">
              <a:spcAft>
                <a:spcPts val="1200"/>
              </a:spcAft>
              <a:buNone/>
              <a:defRPr/>
            </a:pPr>
            <a:r>
              <a:rPr lang="en-US" sz="1900" dirty="0">
                <a:solidFill>
                  <a:srgbClr val="000000"/>
                </a:solidFill>
                <a:cs typeface="Arial" panose="020B0604020202020204" pitchFamily="34" charset="0"/>
              </a:rPr>
              <a:t>A change from the traditional 17.5-week semester academic calendar to one with two 16-week semesters would require rescheduling classes following prescribed guidelines issued by the State Chancellor’s Office.</a:t>
            </a:r>
          </a:p>
          <a:p>
            <a:pPr marL="0" indent="0">
              <a:spcAft>
                <a:spcPts val="1200"/>
              </a:spcAft>
              <a:buNone/>
              <a:defRPr/>
            </a:pPr>
            <a:r>
              <a:rPr lang="en-US" sz="1900" dirty="0">
                <a:solidFill>
                  <a:srgbClr val="000000"/>
                </a:solidFill>
                <a:cs typeface="Arial" panose="020B0604020202020204" pitchFamily="34" charset="0"/>
              </a:rPr>
              <a:t>Those guidelines are based on the attendance accounting principles in the Education Code and Title 5.  This presentation substantially explains those principles, leading to a better understanding of the seemingly arbitrary guidelines that must be carefully followed to avoid costly audit exceptions.</a:t>
            </a:r>
          </a:p>
        </p:txBody>
      </p:sp>
    </p:spTree>
    <p:extLst>
      <p:ext uri="{BB962C8B-B14F-4D97-AF65-F5344CB8AC3E}">
        <p14:creationId xmlns:p14="http://schemas.microsoft.com/office/powerpoint/2010/main" val="151614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WEEKLY STUDENT CONTACT HOUR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900" b="1" dirty="0">
                <a:solidFill>
                  <a:srgbClr val="000000"/>
                </a:solidFill>
                <a:cs typeface="Arial" panose="020B0604020202020204" pitchFamily="34" charset="0"/>
              </a:rPr>
              <a:t>Weekly Student Contact Hour Method  </a:t>
            </a:r>
            <a:r>
              <a:rPr lang="en-US" sz="2900" dirty="0">
                <a:solidFill>
                  <a:srgbClr val="000000"/>
                </a:solidFill>
                <a:cs typeface="Arial" panose="020B0604020202020204" pitchFamily="34" charset="0"/>
              </a:rPr>
              <a:t>(Weekly Census)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Primary terms only; synchronous instruction only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Course coterminous with primary term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Must meet regularly every week of the term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Same number of contact hours each week including TBA hours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No deductions for holidays</a:t>
            </a:r>
          </a:p>
        </p:txBody>
      </p:sp>
    </p:spTree>
    <p:extLst>
      <p:ext uri="{BB962C8B-B14F-4D97-AF65-F5344CB8AC3E}">
        <p14:creationId xmlns:p14="http://schemas.microsoft.com/office/powerpoint/2010/main" val="153562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52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52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01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101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38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charRg st="138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81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charRg st="181" end="2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40" end="2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charRg st="240" end="2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WEEKLY STUDENT CONTACT HOUR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900" b="1" dirty="0">
                <a:solidFill>
                  <a:srgbClr val="000000"/>
                </a:solidFill>
                <a:cs typeface="Arial" panose="020B0604020202020204" pitchFamily="34" charset="0"/>
              </a:rPr>
              <a:t>Census Week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The week nearest to 20% of the number of weeks in the primary term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Census date is Monday of census week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If that Monday is a holiday, census date is the following day</a:t>
            </a:r>
          </a:p>
        </p:txBody>
      </p:sp>
    </p:spTree>
    <p:extLst>
      <p:ext uri="{BB962C8B-B14F-4D97-AF65-F5344CB8AC3E}">
        <p14:creationId xmlns:p14="http://schemas.microsoft.com/office/powerpoint/2010/main" val="392812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WEEKLY STUDENT CONTACT HOUR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435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900" b="1" dirty="0">
                <a:solidFill>
                  <a:srgbClr val="000000"/>
                </a:solidFill>
                <a:cs typeface="Arial" panose="020B0604020202020204" pitchFamily="34" charset="0"/>
              </a:rPr>
              <a:t>Term Length Multiplier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TLM is the number of weeks in primary term with at least three days of instruction and/or examination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The term length multiplier for each college is set by the CCC Chancellor’s Office based on the college’s academic calendar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Maximum TLM:	17.5 for semesters</a:t>
            </a:r>
          </a:p>
          <a:p>
            <a:pPr>
              <a:spcAft>
                <a:spcPts val="1200"/>
              </a:spcAft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					11.67 for quarters</a:t>
            </a:r>
          </a:p>
        </p:txBody>
      </p:sp>
    </p:spTree>
    <p:extLst>
      <p:ext uri="{BB962C8B-B14F-4D97-AF65-F5344CB8AC3E}">
        <p14:creationId xmlns:p14="http://schemas.microsoft.com/office/powerpoint/2010/main" val="315578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3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3" end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25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125" end="2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48" end="2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charRg st="248" end="2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80" end="3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charRg st="280" end="3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WEEKLY STUDENT CONTACT HOUR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386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900" b="1" dirty="0">
                <a:solidFill>
                  <a:srgbClr val="000000"/>
                </a:solidFill>
                <a:cs typeface="Arial" panose="020B0604020202020204" pitchFamily="34" charset="0"/>
              </a:rPr>
              <a:t>FTES Calculation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Multiply Census Week WSCH by the TLM and divide by 525</a:t>
            </a:r>
          </a:p>
          <a:p>
            <a:pPr lvl="1">
              <a:spcBef>
                <a:spcPts val="1000"/>
              </a:spcBef>
              <a:spcAft>
                <a:spcPts val="1200"/>
              </a:spcAft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	FTES = (CWSCH x TLM) / 525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i="1" dirty="0">
                <a:solidFill>
                  <a:srgbClr val="000000"/>
                </a:solidFill>
                <a:cs typeface="Arial" panose="020B0604020202020204" pitchFamily="34" charset="0"/>
              </a:rPr>
              <a:t>Example: 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Class meets 3 hours/week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30 students enrolled on Census Day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	TLM = 17.5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	FTES = (3x30 x 17.5) / 525 = </a:t>
            </a:r>
            <a:r>
              <a:rPr 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3.00</a:t>
            </a:r>
          </a:p>
        </p:txBody>
      </p:sp>
    </p:spTree>
    <p:extLst>
      <p:ext uri="{BB962C8B-B14F-4D97-AF65-F5344CB8AC3E}">
        <p14:creationId xmlns:p14="http://schemas.microsoft.com/office/powerpoint/2010/main" val="174141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7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17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72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72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01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charRg st="101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35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charRg st="135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70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charRg st="170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70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charRg st="170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83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charRg st="183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WEEKLY STUDENT CONTACT HOUR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151521"/>
            <a:ext cx="6999267" cy="406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900" b="1" dirty="0">
                <a:solidFill>
                  <a:srgbClr val="000000"/>
                </a:solidFill>
                <a:cs typeface="Arial" panose="020B0604020202020204" pitchFamily="34" charset="0"/>
              </a:rPr>
              <a:t>FTES Calculation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With a compressed academic calendar on the semester system, the TLM is less than 17.5, but the number of contact hours per week (CWSCH) of a typical course is greater than under a traditional calendar. 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Following the CCCCO scheduling guidelines, the resulting FTES = (CWSCH x TLM) / 525 is generally about the same as or slightly higher than under a traditional calendar.</a:t>
            </a:r>
            <a:endParaRPr lang="en-US" sz="22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7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A 3-UNIT LECTURE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243868" y="844006"/>
            <a:ext cx="58020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Let’s return to this example of the scheduling guidelines, noting these options for a full-semester 3-unit lecture course on the example 16-week calendar: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Two meetings per week of 1 hour and 25 minutes, or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One meeting per week of 3 hours and 10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On a traditional calendar, the course would typically be scheduled with two meetings per week of 1 hour and 15 minutes, or one meeting per week of 3 hours.</a:t>
            </a:r>
            <a:endParaRPr lang="en-US" sz="2000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26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A 3-UNIT LECTURE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243867" y="826418"/>
            <a:ext cx="654661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Where did these come from?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Two meetings per week of 1 hour and 25 minutes, or</a:t>
            </a:r>
          </a:p>
          <a:p>
            <a:pPr marL="800100" lvl="1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One meeting per week of 3 hours and 10 minutes</a:t>
            </a:r>
          </a:p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Explanation: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Target total contact hours:  54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Target contact hours per week: 54/16 = 3.375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Guideline rounds 3.375 to 3.4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Two meetings/week of 1.7 contact hours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One meeting/week of 3.4 contact hours</a:t>
            </a:r>
            <a:endParaRPr lang="en-US" sz="20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00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CONTACT HOURS COMPUTATION CHART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B48C8A1-49E6-A8CA-F9FB-4DB4EBEDC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111" y="1163231"/>
            <a:ext cx="6657975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943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DAILY STUDENT CONTACT HOUR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451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Daily Student Contact Hour Method  </a:t>
            </a: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(Daily Census)</a:t>
            </a:r>
          </a:p>
          <a:p>
            <a:pPr marL="457200" indent="-4572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Synchronous instruction only</a:t>
            </a:r>
          </a:p>
          <a:p>
            <a:pPr marL="457200" indent="-4572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Course meets five or more days</a:t>
            </a:r>
          </a:p>
          <a:p>
            <a:pPr marL="457200" indent="-4572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Meets the same number of hours on each scheduled day, including any TBA hours</a:t>
            </a:r>
          </a:p>
          <a:p>
            <a:pPr marL="457200" indent="-4572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NOT coterminous with primary term</a:t>
            </a:r>
          </a:p>
          <a:p>
            <a:pPr marL="457200" indent="-4572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No hours counted for holidays</a:t>
            </a:r>
          </a:p>
        </p:txBody>
      </p:sp>
    </p:spTree>
    <p:extLst>
      <p:ext uri="{BB962C8B-B14F-4D97-AF65-F5344CB8AC3E}">
        <p14:creationId xmlns:p14="http://schemas.microsoft.com/office/powerpoint/2010/main" val="320363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5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5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79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79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10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charRg st="110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88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charRg st="188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2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charRg st="22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DAILY STUDENT CONTACT HOUR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343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Census Day</a:t>
            </a:r>
          </a:p>
          <a:p>
            <a:pPr marL="457200" indent="-457200">
              <a:spcBef>
                <a:spcPts val="9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The </a:t>
            </a:r>
            <a:r>
              <a:rPr lang="en-US" sz="2600" b="1" dirty="0">
                <a:solidFill>
                  <a:srgbClr val="000000"/>
                </a:solidFill>
                <a:cs typeface="Arial" panose="020B0604020202020204" pitchFamily="34" charset="0"/>
              </a:rPr>
              <a:t>day of the class meeting </a:t>
            </a: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that is nearest 20% of the number of days the course is scheduled to meet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When the census day falls on the first day the class meets, census is taken on the second day.</a:t>
            </a:r>
          </a:p>
        </p:txBody>
      </p:sp>
    </p:spTree>
    <p:extLst>
      <p:ext uri="{BB962C8B-B14F-4D97-AF65-F5344CB8AC3E}">
        <p14:creationId xmlns:p14="http://schemas.microsoft.com/office/powerpoint/2010/main" val="179482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1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11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14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114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A 3-UNIT LECTURE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243868" y="1266035"/>
            <a:ext cx="58020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As an example of the scheduling guidelines, note these options for a full-semester 3-unit lecture course on the example 16-week calendar: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Two meetings per week of 1 hour and 25 minutes, or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One meeting per week of 3 hours and 10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On a traditional calendar, the course would typically be scheduled with two meetings per week of 1 hour and 15 minutes, or one meeting per week of 3 hours.</a:t>
            </a:r>
            <a:endParaRPr lang="en-US" sz="2000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DAILY STUDENT CONTACT HOUR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200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Course Length Multiplier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CLM  is the number of days the course is scheduled to meet (i.e., the number of class meetings).</a:t>
            </a:r>
          </a:p>
        </p:txBody>
      </p:sp>
    </p:spTree>
    <p:extLst>
      <p:ext uri="{BB962C8B-B14F-4D97-AF65-F5344CB8AC3E}">
        <p14:creationId xmlns:p14="http://schemas.microsoft.com/office/powerpoint/2010/main" val="40938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5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5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DAILY STUDENT CONTACT HOUR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3860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FTES Calculation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Multiply Census Day DSCH by the Course Length Multiplier and divide by 525</a:t>
            </a:r>
          </a:p>
          <a:p>
            <a:pPr lvl="1">
              <a:spcBef>
                <a:spcPts val="1000"/>
              </a:spcBef>
              <a:spcAft>
                <a:spcPts val="1800"/>
              </a:spcAft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FTES = (CDSCH x CLM) / 525</a:t>
            </a:r>
          </a:p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i="1" dirty="0">
                <a:solidFill>
                  <a:srgbClr val="000000"/>
                </a:solidFill>
                <a:cs typeface="Arial" panose="020B0604020202020204" pitchFamily="34" charset="0"/>
              </a:rPr>
              <a:t>Example: 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Class meets 2 hours per day</a:t>
            </a:r>
          </a:p>
          <a:p>
            <a:pPr>
              <a:spcAft>
                <a:spcPts val="300"/>
              </a:spcAft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	 30 students enrolled on Census Day</a:t>
            </a:r>
          </a:p>
          <a:p>
            <a:pPr>
              <a:spcAft>
                <a:spcPts val="300"/>
              </a:spcAft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	 Course meets on 24 days</a:t>
            </a:r>
          </a:p>
          <a:p>
            <a:pPr>
              <a:spcAft>
                <a:spcPts val="300"/>
              </a:spcAft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	 FTES = (2 x 30 x 24) / 525 = </a:t>
            </a:r>
            <a:r>
              <a:rPr 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2.74</a:t>
            </a:r>
          </a:p>
        </p:txBody>
      </p:sp>
    </p:spTree>
    <p:extLst>
      <p:ext uri="{BB962C8B-B14F-4D97-AF65-F5344CB8AC3E}">
        <p14:creationId xmlns:p14="http://schemas.microsoft.com/office/powerpoint/2010/main" val="305502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7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17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92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92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20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charRg st="120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57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charRg st="157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95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charRg st="195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22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charRg st="222" end="2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TBA HOURS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TBA (To Be Arranged) Hours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Ensure that TBA hours for Weekly Census classes are  required </a:t>
            </a:r>
            <a:r>
              <a:rPr lang="en-US" sz="2600" b="1" i="1" dirty="0">
                <a:solidFill>
                  <a:srgbClr val="000000"/>
                </a:solidFill>
                <a:cs typeface="Arial" panose="020B0604020202020204" pitchFamily="34" charset="0"/>
              </a:rPr>
              <a:t>each week</a:t>
            </a: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, not as a total number of hours for the term.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Ensure that TBA hours for Daily Census classes are required </a:t>
            </a:r>
            <a:r>
              <a:rPr lang="en-US" sz="2600" b="1" i="1" dirty="0">
                <a:solidFill>
                  <a:srgbClr val="000000"/>
                </a:solidFill>
                <a:cs typeface="Arial" panose="020B0604020202020204" pitchFamily="34" charset="0"/>
              </a:rPr>
              <a:t>each day</a:t>
            </a: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, not as a total number of hours per week or term.</a:t>
            </a:r>
          </a:p>
        </p:txBody>
      </p:sp>
    </p:spTree>
    <p:extLst>
      <p:ext uri="{BB962C8B-B14F-4D97-AF65-F5344CB8AC3E}">
        <p14:creationId xmlns:p14="http://schemas.microsoft.com/office/powerpoint/2010/main" val="270946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7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7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45" end="2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145" end="2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TBA HOURS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290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TBA (To Be Arranged) Hours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Ensure that </a:t>
            </a:r>
            <a:r>
              <a:rPr lang="en-US" sz="2600" b="1" i="1" dirty="0">
                <a:solidFill>
                  <a:srgbClr val="000000"/>
                </a:solidFill>
                <a:cs typeface="Arial" panose="020B0604020202020204" pitchFamily="34" charset="0"/>
              </a:rPr>
              <a:t>attendance records </a:t>
            </a: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are kept and that no TBA hours are reported for Weekly or Daily Census classes for students who have documented </a:t>
            </a:r>
            <a:r>
              <a:rPr lang="en-US" sz="2600" b="1" i="1" dirty="0">
                <a:solidFill>
                  <a:srgbClr val="000000"/>
                </a:solidFill>
                <a:cs typeface="Arial" panose="020B0604020202020204" pitchFamily="34" charset="0"/>
              </a:rPr>
              <a:t>zero hours </a:t>
            </a: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by census.</a:t>
            </a:r>
          </a:p>
        </p:txBody>
      </p:sp>
    </p:spTree>
    <p:extLst>
      <p:ext uri="{BB962C8B-B14F-4D97-AF65-F5344CB8AC3E}">
        <p14:creationId xmlns:p14="http://schemas.microsoft.com/office/powerpoint/2010/main" val="219701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7" end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27" end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POSITIVE ATTENDANCE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Actual Hours of Attendance Method  </a:t>
            </a:r>
            <a:r>
              <a:rPr 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(Positive Attendance)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Based on actual count of enrolled students </a:t>
            </a:r>
            <a:r>
              <a:rPr 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present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at each class meeting; synchronous instruction only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Courses meeting fewer than five days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Courses irregularly scheduled with respect to the number of days per week or the number of hours on scheduled days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All in-person noncredit courses</a:t>
            </a:r>
          </a:p>
        </p:txBody>
      </p:sp>
    </p:spTree>
    <p:extLst>
      <p:ext uri="{BB962C8B-B14F-4D97-AF65-F5344CB8AC3E}">
        <p14:creationId xmlns:p14="http://schemas.microsoft.com/office/powerpoint/2010/main" val="96774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57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57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60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160" end="1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97" end="3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charRg st="197" end="3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12" end="3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charRg st="312" end="3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POSITIVE ATTENDANCE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863799" cy="210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100" b="1" dirty="0">
                <a:solidFill>
                  <a:srgbClr val="000000"/>
                </a:solidFill>
                <a:cs typeface="Arial" panose="020B0604020202020204" pitchFamily="34" charset="0"/>
              </a:rPr>
              <a:t>FTES Calculation</a:t>
            </a:r>
          </a:p>
          <a:p>
            <a:pPr marL="457200" indent="-457200">
              <a:lnSpc>
                <a:spcPct val="103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Divide total hours of actual attendance by 525</a:t>
            </a:r>
          </a:p>
          <a:p>
            <a:pPr>
              <a:lnSpc>
                <a:spcPct val="103000"/>
              </a:lnSpc>
              <a:spcAft>
                <a:spcPts val="600"/>
              </a:spcAft>
              <a:defRPr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			FTES = PAH / 525</a:t>
            </a:r>
          </a:p>
        </p:txBody>
      </p:sp>
    </p:spTree>
    <p:extLst>
      <p:ext uri="{BB962C8B-B14F-4D97-AF65-F5344CB8AC3E}">
        <p14:creationId xmlns:p14="http://schemas.microsoft.com/office/powerpoint/2010/main" val="107039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7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17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64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charRg st="64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EXERCISES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b="1" dirty="0">
                <a:cs typeface="Arial" panose="020B0604020202020204" pitchFamily="34" charset="0"/>
              </a:rPr>
              <a:t>Scheduling Exercise #1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ENGL 107   3 units  (54 lecture hours)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College has a traditional calendar with two 18-week semesters.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Synchronous instruction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Full-term section meeting MWF beginning at 8:00 am.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Most appropriate attendance accounting method: Weekly Census</a:t>
            </a:r>
          </a:p>
          <a:p>
            <a:pPr marL="457200" indent="-457200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Each meeting begins at 8:00 am and ends at 8:50 am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88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EXERCISES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518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b="1" dirty="0">
                <a:cs typeface="Arial" panose="020B0604020202020204" pitchFamily="34" charset="0"/>
              </a:rPr>
              <a:t>Scheduling Exercise #2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ENGL-107    3 units   (54 lecture hours)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Calendar has two 18-week semesters.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Synchronous instruction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9-week section meets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MTTh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at 9:00 am.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No holidays within the 9-week period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Attendance method:  Daily Census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54 hours/27 meetings = 2 hours per meeting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Each meeting ends at 10:50 am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96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EXERCISES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5224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b="1" dirty="0">
                <a:cs typeface="Arial" panose="020B0604020202020204" pitchFamily="34" charset="0"/>
              </a:rPr>
              <a:t>Scheduling Exercise #3</a:t>
            </a:r>
          </a:p>
          <a:p>
            <a:pPr marL="457200" indent="-45720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ENGL-107    3 units   (54 lecture hours)</a:t>
            </a:r>
          </a:p>
          <a:p>
            <a:pPr marL="457200" indent="-457200">
              <a:spcBef>
                <a:spcPts val="1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Synchronous instruction</a:t>
            </a:r>
          </a:p>
          <a:p>
            <a:pPr marL="457200" indent="-457200">
              <a:spcBef>
                <a:spcPts val="1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6-week summer session section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MTWTh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beginning at 10:00 am.</a:t>
            </a:r>
          </a:p>
          <a:p>
            <a:pPr marL="457200" indent="-457200">
              <a:spcBef>
                <a:spcPts val="1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The July 4 holiday falls on a scheduled meeting day.</a:t>
            </a:r>
          </a:p>
          <a:p>
            <a:pPr marL="457200" indent="-457200">
              <a:spcBef>
                <a:spcPts val="1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Attendance method:  Daily Census</a:t>
            </a:r>
          </a:p>
          <a:p>
            <a:pPr marL="457200" indent="-457200">
              <a:spcBef>
                <a:spcPts val="1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54 hours/23 meetings = 2.3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hrs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/mtg</a:t>
            </a:r>
          </a:p>
          <a:p>
            <a:pPr marL="457200" indent="-457200">
              <a:spcBef>
                <a:spcPts val="1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Each meeting ends at 12:05 pm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33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EXERCISES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543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b="1" dirty="0">
                <a:cs typeface="Arial" panose="020B0604020202020204" pitchFamily="34" charset="0"/>
              </a:rPr>
              <a:t>Scheduling Exercise #4</a:t>
            </a:r>
          </a:p>
          <a:p>
            <a:pPr marL="457200" indent="-4572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BIOL 103A (4 units, 54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hrs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lec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54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hrs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lab)</a:t>
            </a:r>
          </a:p>
          <a:p>
            <a:pPr marL="457200" indent="-4572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Synchronous instruction; 6-week summer intersession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400" i="1" dirty="0">
                <a:solidFill>
                  <a:srgbClr val="000000"/>
                </a:solidFill>
                <a:cs typeface="Arial" panose="020B0604020202020204" pitchFamily="34" charset="0"/>
              </a:rPr>
              <a:t>Schedule proposed by Biology Dept: 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   	Lecture  	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MTWTh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 	8:45 – 11:00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	Lab 		MTW 	11:00 – 14:00</a:t>
            </a:r>
          </a:p>
          <a:p>
            <a:pPr marL="457200" indent="-457200">
              <a:spcBef>
                <a:spcPts val="120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This configuration does not qualify for Daily Census since the meeting times vary on different days. Would have to be Positive Attendance, and that is undesirable.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0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A 5-UNIT LECTURE/LAB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243870" y="1266035"/>
            <a:ext cx="580208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Another example shows a typical schedule for a full-semester 5-unit lecture/lab course on the 16-week calendar: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Two lecture meetings per week of 1 hour and 25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Two lab meetings per week of 3 hours and 10 minutes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0000"/>
                </a:solidFill>
                <a:ea typeface="Times New Roman" panose="02020603050405020304" pitchFamily="18" charset="0"/>
              </a:rPr>
              <a:t>On a traditional calendar, course would typically be scheduled with two lecture meetings per week of 1 hour and 15 minutes and two lab meetings per week of 2 hours and 50 minutes </a:t>
            </a:r>
          </a:p>
          <a:p>
            <a:pPr lvl="1">
              <a:spcAft>
                <a:spcPts val="1200"/>
              </a:spcAft>
            </a:pP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71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SCHEDULING EXERCISES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493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b="1" dirty="0">
                <a:cs typeface="Arial" panose="020B0604020202020204" pitchFamily="34" charset="0"/>
              </a:rPr>
              <a:t>Scheduling Exercise #4</a:t>
            </a:r>
          </a:p>
          <a:p>
            <a:pPr marL="457200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BIOL 103A   Six-week Summer Session</a:t>
            </a:r>
          </a:p>
          <a:p>
            <a:pPr marL="457200" indent="-4572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Daily Census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1" i="1" dirty="0">
                <a:solidFill>
                  <a:srgbClr val="0070C0"/>
                </a:solidFill>
                <a:cs typeface="Arial" panose="020B0604020202020204" pitchFamily="34" charset="0"/>
              </a:rPr>
              <a:t>Catalog:</a:t>
            </a:r>
            <a:r>
              <a:rPr lang="en-US" sz="2400" dirty="0">
                <a:cs typeface="Arial" panose="020B0604020202020204" pitchFamily="34" charset="0"/>
              </a:rPr>
              <a:t>  54 hours </a:t>
            </a:r>
            <a:r>
              <a:rPr lang="en-US" sz="2400" dirty="0" err="1">
                <a:cs typeface="Arial" panose="020B0604020202020204" pitchFamily="34" charset="0"/>
              </a:rPr>
              <a:t>lec</a:t>
            </a:r>
            <a:r>
              <a:rPr lang="en-US" sz="2400" dirty="0">
                <a:cs typeface="Arial" panose="020B0604020202020204" pitchFamily="34" charset="0"/>
              </a:rPr>
              <a:t>, 54 hours lab</a:t>
            </a:r>
          </a:p>
          <a:p>
            <a:pPr>
              <a:defRPr/>
            </a:pPr>
            <a:r>
              <a:rPr lang="en-US" sz="2400" dirty="0">
                <a:cs typeface="Arial" panose="020B0604020202020204" pitchFamily="34" charset="0"/>
              </a:rPr>
              <a:t>	Total hours: 108     Meeting days: 23</a:t>
            </a:r>
          </a:p>
          <a:p>
            <a:pPr>
              <a:spcAft>
                <a:spcPts val="1200"/>
              </a:spcAft>
              <a:defRPr/>
            </a:pPr>
            <a:r>
              <a:rPr lang="en-US" sz="2400" dirty="0">
                <a:cs typeface="Arial" panose="020B0604020202020204" pitchFamily="34" charset="0"/>
              </a:rPr>
              <a:t>	108/23 = 4.7  or  4 hours, 25 minutes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1" i="1" dirty="0">
                <a:solidFill>
                  <a:srgbClr val="0070C0"/>
                </a:solidFill>
                <a:cs typeface="Arial" panose="020B0604020202020204" pitchFamily="34" charset="0"/>
              </a:rPr>
              <a:t>Solution:</a:t>
            </a:r>
            <a:r>
              <a:rPr lang="en-US" sz="2400" dirty="0">
                <a:cs typeface="Arial" panose="020B0604020202020204" pitchFamily="34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MTWTh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  8:00 – 12:25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23 * 4.7 = 108.1 contact hours, distributed 	between lecture and lab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81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ALTERNATIVE ATTENDANCE ACCOUNTING METHODS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494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Alternative Attendance Accounting Methods</a:t>
            </a:r>
          </a:p>
          <a:p>
            <a:pPr>
              <a:spcAft>
                <a:spcPts val="1200"/>
              </a:spcAft>
            </a:pPr>
            <a:r>
              <a:rPr lang="en-US" sz="2800" b="1" dirty="0">
                <a:cs typeface="Arial" panose="020B0604020202020204" pitchFamily="34" charset="0"/>
              </a:rPr>
              <a:t>(Independent Study/Work Experience)</a:t>
            </a:r>
          </a:p>
          <a:p>
            <a:pPr marL="457200" indent="-457200">
              <a:lnSpc>
                <a:spcPct val="103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Asynchronous instruction</a:t>
            </a:r>
          </a:p>
          <a:p>
            <a:pPr marL="457200" indent="-457200">
              <a:lnSpc>
                <a:spcPct val="103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Alternative Attendance Accounting </a:t>
            </a:r>
            <a:b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WSCH 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Method</a:t>
            </a:r>
            <a:r>
              <a:rPr 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for courses coterminous with primary term</a:t>
            </a:r>
          </a:p>
          <a:p>
            <a:pPr marL="457200" indent="-457200">
              <a:lnSpc>
                <a:spcPct val="103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Alternative Attendance Accounting </a:t>
            </a:r>
            <a:b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DSCH 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Method</a:t>
            </a:r>
            <a:r>
              <a:rPr 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for all other courses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7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ALTERNATIVE ATTENDANCE ACCOUNTING METHODS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cs typeface="Arial" panose="020B0604020202020204" pitchFamily="34" charset="0"/>
              </a:rPr>
              <a:t>FTES Calculation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Multiply number of students enrolled as of census by the number of “weekly contact hours”; multiply by the Term Length Multiplier; divide by 525.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FTES = (#Students * WCH * TLM)/525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69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NONCREDIT DISTANCE EDUCATION METHOD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46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b="1" dirty="0">
                <a:cs typeface="Arial" panose="020B0604020202020204" pitchFamily="34" charset="0"/>
              </a:rPr>
              <a:t>Noncredit Distance Education Method</a:t>
            </a:r>
          </a:p>
          <a:p>
            <a:pPr marL="342900" indent="-342900">
              <a:lnSpc>
                <a:spcPct val="103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There is one additional attendance accounting method that we will not cover in detail in this presentation in view of its complexity and limited use.</a:t>
            </a:r>
          </a:p>
          <a:p>
            <a:pPr marL="342900" indent="-342900">
              <a:lnSpc>
                <a:spcPct val="103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The Alternative Attendance Accounting Procedure – Noncredit is used for noncredit distance education courses. It is the only procedure that can be used for distance education courses taught asynchronously.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2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CURRICULUM ALIGNMENT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999267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cs typeface="Arial" panose="020B0604020202020204" pitchFamily="34" charset="0"/>
              </a:rPr>
              <a:t>Curriculum Alignment</a:t>
            </a:r>
            <a:endParaRPr lang="en-US" sz="2800" b="1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None/>
              <a:defRPr/>
            </a:pPr>
            <a:r>
              <a:rPr lang="en-US" sz="2800" b="1" dirty="0">
                <a:solidFill>
                  <a:srgbClr val="FF0000"/>
                </a:solidFill>
                <a:cs typeface="Arial" panose="020B0604020202020204" pitchFamily="34" charset="0"/>
              </a:rPr>
              <a:t>CONSISTENCY</a:t>
            </a: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 is the magic word: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Catalog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Course Outlines of Record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Schedule of Classes – Printed Version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Online Class Listings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Class Syllabi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71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FREQUENTLY OBSERVED ERRORS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745267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cs typeface="Arial" panose="020B0604020202020204" pitchFamily="34" charset="0"/>
              </a:rPr>
              <a:t>Frequently Observed Errors</a:t>
            </a:r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Hybrid courses inappropriately assigned to the Weekly Census or Daily Census method</a:t>
            </a:r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Daily Census courses with “weekly” lab hours</a:t>
            </a:r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Summer courses assigned  Weekly Census</a:t>
            </a:r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Summer courses reported in the wrong year, or reported in both years</a:t>
            </a:r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Catalog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 hours reported rather than </a:t>
            </a:r>
            <a:r>
              <a:rPr lang="en-US" sz="2200" b="1" dirty="0">
                <a:solidFill>
                  <a:srgbClr val="000000"/>
                </a:solidFill>
                <a:cs typeface="Arial" panose="020B0604020202020204" pitchFamily="34" charset="0"/>
              </a:rPr>
              <a:t>Schedule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hours</a:t>
            </a:r>
          </a:p>
          <a:p>
            <a:pPr marL="342900" indent="-3429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TBA hours irregularities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5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3" y="1096757"/>
            <a:ext cx="6745267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cs typeface="Arial" panose="020B0604020202020204" pitchFamily="34" charset="0"/>
              </a:rPr>
              <a:t>Questions?</a:t>
            </a:r>
          </a:p>
          <a:p>
            <a:pPr>
              <a:spcAft>
                <a:spcPts val="1200"/>
              </a:spcAft>
            </a:pPr>
            <a:endParaRPr lang="en-US" sz="2000" b="1" dirty="0">
              <a:cs typeface="Arial" panose="020B0604020202020204" pitchFamily="34" charset="0"/>
            </a:endParaRPr>
          </a:p>
          <a:p>
            <a:pPr marL="800100" lvl="1" indent="-342900"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Contact:</a:t>
            </a:r>
          </a:p>
          <a:p>
            <a:pPr lvl="1">
              <a:spcBef>
                <a:spcPts val="1200"/>
              </a:spcBef>
            </a:pPr>
            <a:r>
              <a:rPr lang="en-US" sz="2400" b="1" dirty="0"/>
              <a:t>John Mullen | Senior Consultant</a:t>
            </a:r>
            <a:endParaRPr lang="en-US" sz="2400" dirty="0"/>
          </a:p>
          <a:p>
            <a:pPr lvl="1">
              <a:spcBef>
                <a:spcPts val="900"/>
              </a:spcBef>
            </a:pPr>
            <a:r>
              <a:rPr lang="en-US" sz="2000" dirty="0"/>
              <a:t>Chabot-Las Positas Community College District Educational Services &amp; Student Success</a:t>
            </a:r>
          </a:p>
          <a:p>
            <a:pPr lvl="1">
              <a:spcBef>
                <a:spcPts val="900"/>
              </a:spcBef>
            </a:pPr>
            <a:r>
              <a:rPr lang="en-US" sz="2000" b="1" dirty="0"/>
              <a:t>jmullen@clpccd.org</a:t>
            </a:r>
          </a:p>
          <a:p>
            <a:pPr lvl="1">
              <a:spcBef>
                <a:spcPts val="900"/>
              </a:spcBef>
            </a:pPr>
            <a:r>
              <a:rPr lang="en-US" sz="2000" dirty="0"/>
              <a:t>Telephone  </a:t>
            </a:r>
            <a:r>
              <a:rPr lang="en-US" sz="2000" b="1" dirty="0"/>
              <a:t>650.533.6850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11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454136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ATTENDANCE ACCOUNTING REGULATIONS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243870" y="1266035"/>
            <a:ext cx="58020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rgbClr val="000000"/>
                </a:solidFill>
                <a:ea typeface="Times New Roman" panose="02020603050405020304" pitchFamily="18" charset="0"/>
              </a:rPr>
              <a:t>Where did those meeting lengths and numbers of meetings per week come from?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They are direct consequences of the attendance accounting provisions set forth in the Student Attendance Accounting Manual (SAAM) issued by the State Chancellor’s Office.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Let’s go behind the curtains and learn the attendance accounting basics that tell the story. </a:t>
            </a:r>
            <a:endParaRPr lang="en-US" sz="2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4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454136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ATTENDANCE ACCOUNTING </a:t>
            </a:r>
            <a:br>
              <a:rPr lang="en-US" sz="2200" dirty="0"/>
            </a:br>
            <a:r>
              <a:rPr lang="en-US" sz="2200" dirty="0"/>
              <a:t>FOR THE CCC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91A2A-E196-7E56-93FB-DA4F7A0D8013}"/>
              </a:ext>
            </a:extLst>
          </p:cNvPr>
          <p:cNvSpPr txBox="1"/>
          <p:nvPr/>
        </p:nvSpPr>
        <p:spPr>
          <a:xfrm>
            <a:off x="5176469" y="1286210"/>
            <a:ext cx="6626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Attendance Accounting for the CCC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0583A5-62BF-FE0C-333B-158BA3E20EDF}"/>
              </a:ext>
            </a:extLst>
          </p:cNvPr>
          <p:cNvSpPr txBox="1">
            <a:spLocks noChangeArrowheads="1"/>
          </p:cNvSpPr>
          <p:nvPr/>
        </p:nvSpPr>
        <p:spPr>
          <a:xfrm>
            <a:off x="5225715" y="2824271"/>
            <a:ext cx="6305885" cy="32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3575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3575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3575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3575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3575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California Legislature</a:t>
            </a:r>
          </a:p>
          <a:p>
            <a:pPr>
              <a:buFont typeface="Wingdings" charset="2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		</a:t>
            </a:r>
            <a:r>
              <a:rPr lang="en-US" sz="2400" b="1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Education Code</a:t>
            </a:r>
          </a:p>
          <a:p>
            <a:pPr>
              <a:spcBef>
                <a:spcPts val="1800"/>
              </a:spcBef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Board of Governors of the California Community Colleges</a:t>
            </a:r>
          </a:p>
          <a:p>
            <a:pPr>
              <a:buFont typeface="Wingdings" charset="2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		</a:t>
            </a:r>
            <a:r>
              <a:rPr lang="en-US" sz="2400" b="1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Title 5 of the </a:t>
            </a:r>
            <a:br>
              <a:rPr lang="en-US" sz="2400" b="1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</a:br>
            <a:r>
              <a:rPr lang="en-US" sz="2400" b="1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	California Code of Regulations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6469" y="2053897"/>
            <a:ext cx="61349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Sources of Authority</a:t>
            </a:r>
          </a:p>
        </p:txBody>
      </p:sp>
    </p:spTree>
    <p:extLst>
      <p:ext uri="{BB962C8B-B14F-4D97-AF65-F5344CB8AC3E}">
        <p14:creationId xmlns:p14="http://schemas.microsoft.com/office/powerpoint/2010/main" val="422590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FULL-TIME EQUIVALENT</a:t>
            </a:r>
            <a:br>
              <a:rPr lang="en-US" sz="2200" dirty="0"/>
            </a:br>
            <a:r>
              <a:rPr lang="en-US" sz="2200" dirty="0"/>
              <a:t>STUDENT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1266090"/>
            <a:ext cx="6710730" cy="440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300" b="1" dirty="0">
                <a:solidFill>
                  <a:srgbClr val="000000"/>
                </a:solidFill>
                <a:cs typeface="Arial" panose="020B0604020202020204" pitchFamily="34" charset="0"/>
              </a:rPr>
              <a:t>Full-Time Equivalent Student</a:t>
            </a:r>
          </a:p>
          <a:p>
            <a:endParaRPr lang="en-US" sz="33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  1 FTES </a:t>
            </a: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=</a:t>
            </a:r>
            <a:br>
              <a:rPr lang="en-US" sz="33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3300" dirty="0">
                <a:solidFill>
                  <a:srgbClr val="000000"/>
                </a:solidFill>
                <a:cs typeface="Arial" panose="020B0604020202020204" pitchFamily="34" charset="0"/>
              </a:rPr>
              <a:t>				</a:t>
            </a: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1 student</a:t>
            </a:r>
            <a:b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				15 hours per week</a:t>
            </a:r>
            <a:b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				2 semesters of 17.5 weeks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				(3 quarters of 11.67 weeks)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			=	</a:t>
            </a:r>
            <a:r>
              <a:rPr lang="en-US" sz="2800" b="1" dirty="0">
                <a:solidFill>
                  <a:srgbClr val="000000"/>
                </a:solidFill>
                <a:cs typeface="Arial" panose="020B0604020202020204" pitchFamily="34" charset="0"/>
              </a:rPr>
              <a:t>525 contact hours</a:t>
            </a:r>
          </a:p>
        </p:txBody>
      </p:sp>
    </p:spTree>
    <p:extLst>
      <p:ext uri="{BB962C8B-B14F-4D97-AF65-F5344CB8AC3E}">
        <p14:creationId xmlns:p14="http://schemas.microsoft.com/office/powerpoint/2010/main" val="167389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128832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FTES CALCULATION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1266090"/>
            <a:ext cx="6710730" cy="328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300" b="1" dirty="0">
                <a:solidFill>
                  <a:srgbClr val="000000"/>
                </a:solidFill>
                <a:cs typeface="Arial" panose="020B0604020202020204" pitchFamily="34" charset="0"/>
              </a:rPr>
              <a:t>FTES  Calculation</a:t>
            </a:r>
          </a:p>
          <a:p>
            <a:pPr marL="914400" lvl="1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Clock Hour</a:t>
            </a:r>
          </a:p>
          <a:p>
            <a:pPr marL="914400" lvl="1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Class Hour</a:t>
            </a:r>
          </a:p>
          <a:p>
            <a:pPr marL="914400" lvl="1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Passing time/break</a:t>
            </a:r>
          </a:p>
          <a:p>
            <a:pPr marL="914400" lvl="1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Partial class hour</a:t>
            </a:r>
          </a:p>
          <a:p>
            <a:pPr marL="914400" lvl="1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Multiple hour class</a:t>
            </a:r>
          </a:p>
        </p:txBody>
      </p:sp>
    </p:spTree>
    <p:extLst>
      <p:ext uri="{BB962C8B-B14F-4D97-AF65-F5344CB8AC3E}">
        <p14:creationId xmlns:p14="http://schemas.microsoft.com/office/powerpoint/2010/main" val="135037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112" y="2153058"/>
            <a:ext cx="3438881" cy="2283824"/>
          </a:xfrm>
        </p:spPr>
        <p:txBody>
          <a:bodyPr/>
          <a:lstStyle/>
          <a:p>
            <a:r>
              <a:rPr lang="en-US" sz="2200" dirty="0"/>
              <a:t>Alternative Academic Calendar Project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CLOCK HOUR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6B15-8338-45D5-A943-561235072D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4B2A40-A11F-6F86-603C-53A1DDE0293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93D150-8BC9-314F-323C-6F43657A828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27B14-CE96-9E83-C0E6-E68D50C4B9F0}"/>
              </a:ext>
            </a:extLst>
          </p:cNvPr>
          <p:cNvSpPr/>
          <p:nvPr/>
        </p:nvSpPr>
        <p:spPr>
          <a:xfrm>
            <a:off x="8548099" y="2126751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7D839A-C302-D393-6BED-D9BAD070AD99}"/>
              </a:ext>
            </a:extLst>
          </p:cNvPr>
          <p:cNvSpPr/>
          <p:nvPr/>
        </p:nvSpPr>
        <p:spPr>
          <a:xfrm>
            <a:off x="6062153" y="2055080"/>
            <a:ext cx="1592494" cy="1503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14AD39C-79D6-9687-31D8-0C3306358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34" y="1266090"/>
            <a:ext cx="6710730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300" b="1" dirty="0">
                <a:solidFill>
                  <a:srgbClr val="000000"/>
                </a:solidFill>
                <a:cs typeface="Arial" panose="020B0604020202020204" pitchFamily="34" charset="0"/>
              </a:rPr>
              <a:t>Clock Hour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A 60-minute time frame that may begin at any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Examples:		0800 to 0900</a:t>
            </a:r>
          </a:p>
          <a:p>
            <a:pPr lvl="6"/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	0810 to 0910</a:t>
            </a:r>
          </a:p>
          <a:p>
            <a:pPr lvl="6"/>
            <a:r>
              <a:rPr 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	0820 to 0920</a:t>
            </a:r>
          </a:p>
        </p:txBody>
      </p:sp>
    </p:spTree>
    <p:extLst>
      <p:ext uri="{BB962C8B-B14F-4D97-AF65-F5344CB8AC3E}">
        <p14:creationId xmlns:p14="http://schemas.microsoft.com/office/powerpoint/2010/main" val="11969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741836_Beginning of the year procedures_AAS_v5" id="{51CF042C-A21F-4772-ACB5-34142877F475}" vid="{78ABB5F0-5DDF-4844-A82C-FEADF47C5B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70D0EAE-52CD-493E-A174-3A7CD0E9C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B9AE35-8A31-4380-94A6-86E5DFCDD1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83CA34-C6E2-49BA-ACFF-78ADEC0C28FA}">
  <ds:schemaRefs>
    <ds:schemaRef ds:uri="16c05727-aa75-4e4a-9b5f-8a80a1165891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Beginning of the year procedures</Template>
  <TotalTime>5175</TotalTime>
  <Words>2718</Words>
  <Application>Microsoft Office PowerPoint</Application>
  <PresentationFormat>Widescreen</PresentationFormat>
  <Paragraphs>321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Calibri</vt:lpstr>
      <vt:lpstr>Century Gothic</vt:lpstr>
      <vt:lpstr>Wingdings</vt:lpstr>
      <vt:lpstr>Wingdings 3</vt:lpstr>
      <vt:lpstr>Ion Boardroom</vt:lpstr>
      <vt:lpstr>Alternative Academic Calendar Project   Attendance Accounting Basics</vt:lpstr>
      <vt:lpstr>Alternative Academic Calendar Project  ATTENDANCE ACCOUNTING BASICS</vt:lpstr>
      <vt:lpstr>Alternative Academic Calendar Project  SCHEDULING A 3-UNIT LECTURE COURSE</vt:lpstr>
      <vt:lpstr>Alternative Academic Calendar Project  SCHEDULING A 5-UNIT LECTURE/LAB COURSE</vt:lpstr>
      <vt:lpstr>Alternative Academic Calendar Project  ATTENDANCE ACCOUNTING REGULATIONS</vt:lpstr>
      <vt:lpstr>Alternative Academic Calendar Project  ATTENDANCE ACCOUNTING  FOR THE CCC</vt:lpstr>
      <vt:lpstr>Alternative Academic Calendar Project  FULL-TIME EQUIVALENT STUDENT</vt:lpstr>
      <vt:lpstr>Alternative Academic Calendar Project  FTES CALCULATION</vt:lpstr>
      <vt:lpstr>Alternative Academic Calendar Project  CLOCK HOUR</vt:lpstr>
      <vt:lpstr>Alternative Academic Calendar Project  CLASS HOUR</vt:lpstr>
      <vt:lpstr>Alternative Academic Calendar Project  PASSING TIME/ BREAK</vt:lpstr>
      <vt:lpstr>Alternative Academic Calendar Project  MULTIPLE HOUR CLASS</vt:lpstr>
      <vt:lpstr>Alternative Academic Calendar Project  MULTIPLE HOUR CLASS</vt:lpstr>
      <vt:lpstr>Alternative Academic Calendar Project  CALCULATE THE CONTACT HOURS</vt:lpstr>
      <vt:lpstr>Alternative Academic Calendar Project  CONTACT HOURS COMPUTATION CHART</vt:lpstr>
      <vt:lpstr>Alternative Academic Calendar Project  ATTENDANCE ACCOUNTING METHODS</vt:lpstr>
      <vt:lpstr>Alternative Academic Calendar Project  SYNCHRONOUS INSTRUCTION</vt:lpstr>
      <vt:lpstr>Alternative Academic Calendar Project  ASYNCHRONOUS INSTRUCTION</vt:lpstr>
      <vt:lpstr>Alternative Academic Calendar Project  ATTENDANCE ACCOUNTING METHODS</vt:lpstr>
      <vt:lpstr>Alternative Academic Calendar Project  WEEKLY STUDENT CONTACT HOUR METHOD</vt:lpstr>
      <vt:lpstr>Alternative Academic Calendar Project  WEEKLY STUDENT CONTACT HOUR METHOD</vt:lpstr>
      <vt:lpstr>Alternative Academic Calendar Project  WEEKLY STUDENT CONTACT HOUR METHOD</vt:lpstr>
      <vt:lpstr>Alternative Academic Calendar Project  WEEKLY STUDENT CONTACT HOUR METHOD</vt:lpstr>
      <vt:lpstr>Alternative Academic Calendar Project  WEEKLY STUDENT CONTACT HOUR METHOD</vt:lpstr>
      <vt:lpstr>Alternative Academic Calendar Project  SCHEDULING A 3-UNIT LECTURE COURSE</vt:lpstr>
      <vt:lpstr>Alternative Academic Calendar Project  SCHEDULING A 3-UNIT LECTURE COURSE</vt:lpstr>
      <vt:lpstr>Alternative Academic Calendar Project  CONTACT HOURS COMPUTATION CHART</vt:lpstr>
      <vt:lpstr>Alternative Academic Calendar Project  DAILY STUDENT CONTACT HOUR METHOD</vt:lpstr>
      <vt:lpstr>Alternative Academic Calendar Project  DAILY STUDENT CONTACT HOUR METHOD</vt:lpstr>
      <vt:lpstr>Alternative Academic Calendar Project  DAILY STUDENT CONTACT HOUR METHOD</vt:lpstr>
      <vt:lpstr>Alternative Academic Calendar Project  DAILY STUDENT CONTACT HOUR METHOD</vt:lpstr>
      <vt:lpstr>Alternative Academic Calendar Project  TBA HOURS</vt:lpstr>
      <vt:lpstr>Alternative Academic Calendar Project  TBA HOURS</vt:lpstr>
      <vt:lpstr>Alternative Academic Calendar Project  POSITIVE ATTENDANCE</vt:lpstr>
      <vt:lpstr>Alternative Academic Calendar Project  POSITIVE ATTENDANCE</vt:lpstr>
      <vt:lpstr>Alternative Academic Calendar Project  SCHEDULING EXERCISES</vt:lpstr>
      <vt:lpstr>Alternative Academic Calendar Project  SCHEDULING EXERCISES</vt:lpstr>
      <vt:lpstr>Alternative Academic Calendar Project  SCHEDULING EXERCISES</vt:lpstr>
      <vt:lpstr>Alternative Academic Calendar Project  SCHEDULING EXERCISES</vt:lpstr>
      <vt:lpstr>Alternative Academic Calendar Project  SCHEDULING EXERCISES</vt:lpstr>
      <vt:lpstr>Alternative Academic Calendar Project  ALTERNATIVE ATTENDANCE ACCOUNTING METHODS</vt:lpstr>
      <vt:lpstr>Alternative Academic Calendar Project  ALTERNATIVE ATTENDANCE ACCOUNTING METHODS</vt:lpstr>
      <vt:lpstr>Alternative Academic Calendar Project  NONCREDIT DISTANCE EDUCATION METHOD</vt:lpstr>
      <vt:lpstr>Alternative Academic Calendar Project  CURRICULUM ALIGNMENT</vt:lpstr>
      <vt:lpstr>Alternative Academic Calendar Project  FREQUENTLY OBSERVED ERRORS</vt:lpstr>
      <vt:lpstr>Alternative Academic Calendar Project 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of the Year Procedures</dc:title>
  <dc:creator>John Mullen</dc:creator>
  <cp:lastModifiedBy>John Mullen</cp:lastModifiedBy>
  <cp:revision>20</cp:revision>
  <dcterms:created xsi:type="dcterms:W3CDTF">2022-12-08T02:24:54Z</dcterms:created>
  <dcterms:modified xsi:type="dcterms:W3CDTF">2023-04-20T01:11:23Z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