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27"/>
  </p:notesMasterIdLst>
  <p:handoutMasterIdLst>
    <p:handoutMasterId r:id="rId28"/>
  </p:handoutMasterIdLst>
  <p:sldIdLst>
    <p:sldId id="416" r:id="rId5"/>
    <p:sldId id="268" r:id="rId6"/>
    <p:sldId id="424" r:id="rId7"/>
    <p:sldId id="389" r:id="rId8"/>
    <p:sldId id="422" r:id="rId9"/>
    <p:sldId id="397" r:id="rId10"/>
    <p:sldId id="395" r:id="rId11"/>
    <p:sldId id="411" r:id="rId12"/>
    <p:sldId id="421" r:id="rId13"/>
    <p:sldId id="420" r:id="rId14"/>
    <p:sldId id="418" r:id="rId15"/>
    <p:sldId id="419" r:id="rId16"/>
    <p:sldId id="423" r:id="rId17"/>
    <p:sldId id="399" r:id="rId18"/>
    <p:sldId id="398" r:id="rId19"/>
    <p:sldId id="396" r:id="rId20"/>
    <p:sldId id="404" r:id="rId21"/>
    <p:sldId id="405" r:id="rId22"/>
    <p:sldId id="407" r:id="rId23"/>
    <p:sldId id="409" r:id="rId24"/>
    <p:sldId id="415" r:id="rId25"/>
    <p:sldId id="41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B192E"/>
    <a:srgbClr val="37335B"/>
    <a:srgbClr val="CC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0" autoAdjust="0"/>
    <p:restoredTop sz="93725" autoAdjust="0"/>
  </p:normalViewPr>
  <p:slideViewPr>
    <p:cSldViewPr snapToGrid="0">
      <p:cViewPr varScale="1">
        <p:scale>
          <a:sx n="111" d="100"/>
          <a:sy n="111" d="100"/>
        </p:scale>
        <p:origin x="630" y="9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70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91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1C2C-1567-47F4-803E-468024209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8F5B09-2954-46C6-97BB-9E10649FE2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F2C1D-F243-42AB-ADF2-E7CB4E04900E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A204B-EBA9-4C6D-BFB2-A104F00C8E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5F72FC-4D2D-4E5B-A4DD-62E2C822FB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CDBB5-5B4A-4483-935D-A73935186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37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16:47.1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 1 24575,'-4'0'0,"-1"4"0,-4 1 0,-1 5 0,10-1 0,13-1 0,8-2 0,5-2 0,2-2 0,0-1 0,-8 0 0,-8-2-8191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16:52.9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73 24575,'15'0'0,"0"-1"0,0 0 0,0-1 0,-1 0 0,1-1 0,0-1 0,-1 0 0,16-8 0,-8 3 0,1 1 0,1 1 0,-1 1 0,1 1 0,0 1 0,0 2 0,47-1 0,28 4 0,-301-1-1365,177 0-5461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4T06:16:59.6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479 0 24575,'-54'10'0,"11"-1"0,-117-5 0,8-2 0,148-2-68,1 1 0,0-1-1,-1 0 1,1 1 0,0 0 0,0 0-1,0 0 1,-1 0 0,1 0 0,0 1-1,0-1 1,1 1 0,-1 0 0,0 0-1,0 0 1,1 0 0,-1 0 0,1 1-1,-4 4 1,-1 6-6758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CE34E-5667-4A32-A6BA-10C7A552BC63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CE34D-CFF1-4FFE-815B-D050E7ED2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7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0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79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0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42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5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37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3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94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77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12362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6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2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412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26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29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04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7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7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92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Tuesday, February 2,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5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33" r:id="rId3"/>
    <p:sldLayoutId id="2147483687" r:id="rId4"/>
    <p:sldLayoutId id="2147483734" r:id="rId5"/>
    <p:sldLayoutId id="2147483686" r:id="rId6"/>
    <p:sldLayoutId id="2147483696" r:id="rId7"/>
    <p:sldLayoutId id="2147483707" r:id="rId8"/>
    <p:sldLayoutId id="2147483689" r:id="rId9"/>
    <p:sldLayoutId id="2147483697" r:id="rId10"/>
    <p:sldLayoutId id="2147483731" r:id="rId11"/>
    <p:sldLayoutId id="2147483693" r:id="rId12"/>
    <p:sldLayoutId id="2147483685" r:id="rId13"/>
    <p:sldLayoutId id="2147483688" r:id="rId14"/>
    <p:sldLayoutId id="2147483691" r:id="rId15"/>
    <p:sldLayoutId id="2147483692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7.jp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0.png"/><Relationship Id="rId11" Type="http://schemas.openxmlformats.org/officeDocument/2006/relationships/image" Target="../media/image8.png"/><Relationship Id="rId5" Type="http://schemas.openxmlformats.org/officeDocument/2006/relationships/customXml" Target="../ink/ink1.xml"/><Relationship Id="rId10" Type="http://schemas.openxmlformats.org/officeDocument/2006/relationships/image" Target="../media/image130.png"/><Relationship Id="rId4" Type="http://schemas.openxmlformats.org/officeDocument/2006/relationships/image" Target="../media/image15.png"/><Relationship Id="rId9" Type="http://schemas.openxmlformats.org/officeDocument/2006/relationships/customXml" Target="../ink/ink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inyurl.com/AACCform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Compressed Calendar</a:t>
            </a:r>
            <a:br>
              <a:rPr lang="en-US" dirty="0"/>
            </a:br>
            <a:r>
              <a:rPr lang="en-US" dirty="0"/>
              <a:t>Forum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22377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FFFFFF"/>
                </a:solidFill>
              </a:rPr>
              <a:t>Alternative Academic Calendar Committee  (AACC)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i="1" dirty="0">
                <a:solidFill>
                  <a:srgbClr val="FFFFFF"/>
                </a:solidFill>
              </a:rPr>
              <a:t>Chabot College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i="1" dirty="0">
                <a:solidFill>
                  <a:srgbClr val="FFFFFF"/>
                </a:solidFill>
              </a:rPr>
              <a:t>Las Positas College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i="1" dirty="0">
                <a:solidFill>
                  <a:srgbClr val="FFFFFF"/>
                </a:solidFill>
              </a:rPr>
              <a:t>District Office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6D051-84EF-AF45-59B0-9FB08CF4011D}"/>
              </a:ext>
            </a:extLst>
          </p:cNvPr>
          <p:cNvSpPr txBox="1"/>
          <p:nvPr/>
        </p:nvSpPr>
        <p:spPr>
          <a:xfrm>
            <a:off x="1069685" y="465832"/>
            <a:ext cx="21307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CHABOT</a:t>
            </a:r>
          </a:p>
          <a:p>
            <a:r>
              <a:rPr lang="en-US" dirty="0"/>
              <a:t>LAS POSITAS</a:t>
            </a:r>
          </a:p>
          <a:p>
            <a:r>
              <a:rPr lang="en-US" sz="1000" dirty="0"/>
              <a:t>COMMUNITY COLLEGE DISTRICT</a:t>
            </a:r>
          </a:p>
        </p:txBody>
      </p:sp>
      <p:pic>
        <p:nvPicPr>
          <p:cNvPr id="11" name="Picture 10" descr="A logo of a building&#10;&#10;Description automatically generated">
            <a:extLst>
              <a:ext uri="{FF2B5EF4-FFF2-40B4-BE49-F238E27FC236}">
                <a16:creationId xmlns:a16="http://schemas.microsoft.com/office/drawing/2014/main" id="{A45CF699-A081-C5B0-0E30-78E49B9FA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83" y="534353"/>
            <a:ext cx="505029" cy="64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0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/>
          <a:lstStyle/>
          <a:p>
            <a:r>
              <a:rPr lang="en-US" sz="4200" dirty="0"/>
              <a:t>How does class scheduling work under a compressed calendar?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13957-775F-E3AA-F824-61E9239FB392}"/>
              </a:ext>
            </a:extLst>
          </p:cNvPr>
          <p:cNvSpPr txBox="1"/>
          <p:nvPr/>
        </p:nvSpPr>
        <p:spPr>
          <a:xfrm>
            <a:off x="1578634" y="1956143"/>
            <a:ext cx="8911087" cy="403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600" dirty="0">
                <a:ea typeface="Times New Roman" panose="02020603050405020304" pitchFamily="18" charset="0"/>
              </a:rPr>
              <a:t>On a </a:t>
            </a:r>
            <a:r>
              <a:rPr lang="en-US" sz="2600" dirty="0">
                <a:solidFill>
                  <a:srgbClr val="FFFF00"/>
                </a:solidFill>
                <a:ea typeface="Times New Roman" panose="02020603050405020304" pitchFamily="18" charset="0"/>
              </a:rPr>
              <a:t>traditional calendar</a:t>
            </a:r>
            <a:r>
              <a:rPr lang="en-US" sz="2600" dirty="0">
                <a:ea typeface="Times New Roman" panose="02020603050405020304" pitchFamily="18" charset="0"/>
              </a:rPr>
              <a:t>, a full-semester 3-unit lecture course would typically be scheduled with: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a typeface="Times New Roman" panose="02020603050405020304" pitchFamily="18" charset="0"/>
              </a:rPr>
              <a:t>Two meetings per week of 1 hour and 15 minutes, OR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a typeface="Times New Roman" panose="02020603050405020304" pitchFamily="18" charset="0"/>
              </a:rPr>
              <a:t>One meeting per week of 2 hours and 50 minutes.</a:t>
            </a:r>
            <a:endParaRPr lang="en-US" sz="26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600" dirty="0">
                <a:ea typeface="Times New Roman" panose="02020603050405020304" pitchFamily="18" charset="0"/>
              </a:rPr>
              <a:t>On a </a:t>
            </a:r>
            <a:r>
              <a:rPr lang="en-US" sz="2600" dirty="0">
                <a:solidFill>
                  <a:srgbClr val="FFFF00"/>
                </a:solidFill>
                <a:ea typeface="Times New Roman" panose="02020603050405020304" pitchFamily="18" charset="0"/>
              </a:rPr>
              <a:t>compressed calendar </a:t>
            </a:r>
            <a:r>
              <a:rPr lang="en-US" sz="2600" dirty="0">
                <a:ea typeface="Times New Roman" panose="02020603050405020304" pitchFamily="18" charset="0"/>
              </a:rPr>
              <a:t>with 16-week semesters, this course would be scheduled with:</a:t>
            </a:r>
          </a:p>
          <a:p>
            <a:pPr marL="914400" lvl="1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a typeface="Times New Roman" panose="02020603050405020304" pitchFamily="18" charset="0"/>
              </a:rPr>
              <a:t>Two meetings per week of 1 hour and 25 minutes, OR</a:t>
            </a:r>
          </a:p>
          <a:p>
            <a:pPr marL="914400" lvl="1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ea typeface="Times New Roman" panose="02020603050405020304" pitchFamily="18" charset="0"/>
              </a:rPr>
              <a:t>One meeting per week of 3 hours and 10 minutes.</a:t>
            </a:r>
            <a:endParaRPr lang="en-US" sz="26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Picture 1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7BE9391-C802-DD92-E4A3-9EAC24BD9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749" y="5993146"/>
            <a:ext cx="667327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94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/>
          <a:lstStyle/>
          <a:p>
            <a:r>
              <a:rPr lang="en-US" sz="4200" dirty="0"/>
              <a:t>How does class scheduling work under a compressed calendar?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13957-775F-E3AA-F824-61E9239FB392}"/>
              </a:ext>
            </a:extLst>
          </p:cNvPr>
          <p:cNvSpPr txBox="1"/>
          <p:nvPr/>
        </p:nvSpPr>
        <p:spPr>
          <a:xfrm>
            <a:off x="1578634" y="1956143"/>
            <a:ext cx="89110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ea typeface="Times New Roman" panose="02020603050405020304" pitchFamily="18" charset="0"/>
              </a:rPr>
              <a:t>As another example, consider a 4-unit chemistry course that is now scheduled with 3 hours of lecture and 3 hours of laboratory each week of a full semester:</a:t>
            </a:r>
            <a:br>
              <a:rPr lang="en-US" sz="2600" dirty="0">
                <a:ea typeface="Times New Roman" panose="02020603050405020304" pitchFamily="18" charset="0"/>
              </a:rPr>
            </a:br>
            <a:r>
              <a:rPr lang="en-US" sz="2600" dirty="0">
                <a:ea typeface="Times New Roman" panose="02020603050405020304" pitchFamily="18" charset="0"/>
              </a:rPr>
              <a:t>	Lecture 	MW	12:00 - 1:15</a:t>
            </a:r>
            <a:br>
              <a:rPr lang="en-US" sz="2600" dirty="0">
                <a:ea typeface="Times New Roman" panose="02020603050405020304" pitchFamily="18" charset="0"/>
              </a:rPr>
            </a:br>
            <a:r>
              <a:rPr lang="en-US" sz="2600" dirty="0">
                <a:ea typeface="Times New Roman" panose="02020603050405020304" pitchFamily="18" charset="0"/>
              </a:rPr>
              <a:t>	Lab		M	1:30 - 4:20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>
                <a:ea typeface="Times New Roman" panose="02020603050405020304" pitchFamily="18" charset="0"/>
              </a:rPr>
              <a:t>Under a compressed calendar with 16-week semesters, the course might be scheduled as:</a:t>
            </a:r>
            <a:br>
              <a:rPr lang="en-US" sz="2600" dirty="0">
                <a:ea typeface="Times New Roman" panose="02020603050405020304" pitchFamily="18" charset="0"/>
              </a:rPr>
            </a:br>
            <a:r>
              <a:rPr lang="en-US" sz="2600" dirty="0">
                <a:ea typeface="Times New Roman" panose="02020603050405020304" pitchFamily="18" charset="0"/>
              </a:rPr>
              <a:t>	Lecture	MW	12:00 – 1:25</a:t>
            </a:r>
            <a:br>
              <a:rPr lang="en-US" sz="2600" dirty="0">
                <a:ea typeface="Times New Roman" panose="02020603050405020304" pitchFamily="18" charset="0"/>
              </a:rPr>
            </a:br>
            <a:r>
              <a:rPr lang="en-US" sz="2600" dirty="0">
                <a:ea typeface="Times New Roman" panose="02020603050405020304" pitchFamily="18" charset="0"/>
              </a:rPr>
              <a:t>	Lab		M	1:30 – 4:40</a:t>
            </a:r>
            <a:endParaRPr lang="en-US" sz="26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Picture 1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A6F6F09A-1116-E953-4731-A43220723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473" y="5993773"/>
            <a:ext cx="667327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98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/>
          <a:lstStyle/>
          <a:p>
            <a:r>
              <a:rPr lang="en-US" sz="4200" dirty="0"/>
              <a:t>How does class scheduling work under a compressed calendar?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13957-775F-E3AA-F824-61E9239FB392}"/>
              </a:ext>
            </a:extLst>
          </p:cNvPr>
          <p:cNvSpPr txBox="1"/>
          <p:nvPr/>
        </p:nvSpPr>
        <p:spPr>
          <a:xfrm>
            <a:off x="1578634" y="1956143"/>
            <a:ext cx="891108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600" dirty="0">
                <a:ea typeface="Times New Roman" panose="02020603050405020304" pitchFamily="18" charset="0"/>
              </a:rPr>
              <a:t>Finally, consider a 2-unit welding skills laboratory course that is now scheduled with two sessions each week of a full semester:</a:t>
            </a:r>
            <a:br>
              <a:rPr lang="en-US" sz="2600" dirty="0">
                <a:ea typeface="Times New Roman" panose="02020603050405020304" pitchFamily="18" charset="0"/>
              </a:rPr>
            </a:br>
            <a:r>
              <a:rPr lang="en-US" sz="2600" dirty="0">
                <a:ea typeface="Times New Roman" panose="02020603050405020304" pitchFamily="18" charset="0"/>
              </a:rPr>
              <a:t>	Lab 		M	3:30 – 6:45	</a:t>
            </a:r>
            <a:r>
              <a:rPr lang="en-US" sz="2600" i="1" dirty="0">
                <a:ea typeface="Times New Roman" panose="02020603050405020304" pitchFamily="18" charset="0"/>
              </a:rPr>
              <a:t>(3.5 contact hours) </a:t>
            </a:r>
            <a:r>
              <a:rPr lang="en-US" sz="2600" dirty="0">
                <a:ea typeface="Times New Roman" panose="02020603050405020304" pitchFamily="18" charset="0"/>
              </a:rPr>
              <a:t>AND</a:t>
            </a:r>
            <a:br>
              <a:rPr lang="en-US" sz="2600" i="1" dirty="0">
                <a:ea typeface="Times New Roman" panose="02020603050405020304" pitchFamily="18" charset="0"/>
              </a:rPr>
            </a:br>
            <a:r>
              <a:rPr lang="en-US" sz="2600" dirty="0">
                <a:ea typeface="Times New Roman" panose="02020603050405020304" pitchFamily="18" charset="0"/>
              </a:rPr>
              <a:t>	Lab		W	4:30 – 6:45	</a:t>
            </a:r>
            <a:r>
              <a:rPr lang="en-US" sz="2600" i="1" dirty="0">
                <a:ea typeface="Times New Roman" panose="02020603050405020304" pitchFamily="18" charset="0"/>
              </a:rPr>
              <a:t>(2.5 contact hours)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dirty="0">
                <a:ea typeface="Times New Roman" panose="02020603050405020304" pitchFamily="18" charset="0"/>
              </a:rPr>
              <a:t>Under a compressed calendar with 16-week semesters, the course might be scheduled as:</a:t>
            </a:r>
            <a:br>
              <a:rPr lang="en-US" sz="2600" dirty="0">
                <a:ea typeface="Times New Roman" panose="02020603050405020304" pitchFamily="18" charset="0"/>
              </a:rPr>
            </a:br>
            <a:r>
              <a:rPr lang="en-US" sz="2600" dirty="0">
                <a:ea typeface="Times New Roman" panose="02020603050405020304" pitchFamily="18" charset="0"/>
              </a:rPr>
              <a:t>	Lab		M	3:30 – 7:05	</a:t>
            </a:r>
            <a:r>
              <a:rPr lang="en-US" sz="2600" i="1" dirty="0">
                <a:ea typeface="Times New Roman" panose="02020603050405020304" pitchFamily="18" charset="0"/>
              </a:rPr>
              <a:t>(3.9 contact hours) </a:t>
            </a:r>
            <a:r>
              <a:rPr lang="en-US" sz="2600" dirty="0">
                <a:ea typeface="Times New Roman" panose="02020603050405020304" pitchFamily="18" charset="0"/>
              </a:rPr>
              <a:t>AND</a:t>
            </a:r>
            <a:br>
              <a:rPr lang="en-US" sz="2600" i="1" dirty="0">
                <a:ea typeface="Times New Roman" panose="02020603050405020304" pitchFamily="18" charset="0"/>
              </a:rPr>
            </a:br>
            <a:r>
              <a:rPr lang="en-US" sz="2600" dirty="0">
                <a:ea typeface="Times New Roman" panose="02020603050405020304" pitchFamily="18" charset="0"/>
              </a:rPr>
              <a:t>	Lab		W	4:30 – 7:00	</a:t>
            </a:r>
            <a:r>
              <a:rPr lang="en-US" sz="2600" i="1" dirty="0">
                <a:ea typeface="Times New Roman" panose="02020603050405020304" pitchFamily="18" charset="0"/>
              </a:rPr>
              <a:t>(2.8 contact hours)</a:t>
            </a:r>
            <a:endParaRPr lang="en-US" sz="2600" i="1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Picture 1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1D3A110A-1400-B5BE-9FE5-6E215E6A3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473" y="5993773"/>
            <a:ext cx="667327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28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/>
          <a:lstStyle/>
          <a:p>
            <a:r>
              <a:rPr lang="en-US" sz="4200" dirty="0"/>
              <a:t>How does class scheduling work under a compressed calendar?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113957-775F-E3AA-F824-61E9239FB392}"/>
              </a:ext>
            </a:extLst>
          </p:cNvPr>
          <p:cNvSpPr txBox="1"/>
          <p:nvPr/>
        </p:nvSpPr>
        <p:spPr>
          <a:xfrm>
            <a:off x="1578634" y="1956143"/>
            <a:ext cx="891108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ea typeface="Times New Roman" panose="02020603050405020304" pitchFamily="18" charset="0"/>
              </a:rPr>
              <a:t>Scheduling options for a full-semester 3-unit lecture course on a 16-week compressed calendar: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Times New Roman" panose="02020603050405020304" pitchFamily="18" charset="0"/>
              </a:rPr>
              <a:t>Two meetings per week of 1 hour and 25 minutes, or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One meeting per week of 3 hours and 10 minutes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00" i="1" dirty="0">
                <a:ea typeface="Times New Roman" panose="02020603050405020304" pitchFamily="18" charset="0"/>
              </a:rPr>
              <a:t>On a traditional calendar, the course would typically be scheduled with two meetings per week of 1 hour and 15 minutes or one meeting per week of 2 hours and 50 minutes.</a:t>
            </a:r>
            <a:endParaRPr lang="en-US" sz="2600" i="1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Picture 2" descr="A screenshot of a calendar&#10;&#10;Description automatically generated">
            <a:extLst>
              <a:ext uri="{FF2B5EF4-FFF2-40B4-BE49-F238E27FC236}">
                <a16:creationId xmlns:a16="http://schemas.microsoft.com/office/drawing/2014/main" id="{F869758B-43DC-22C6-DE09-D1ED2E5DC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53" y="0"/>
            <a:ext cx="11838494" cy="6858000"/>
          </a:xfrm>
          <a:prstGeom prst="rect">
            <a:avLst/>
          </a:prstGeom>
        </p:spPr>
      </p:pic>
      <p:pic>
        <p:nvPicPr>
          <p:cNvPr id="4" name="Picture 3" descr="A calendar with different colored squares">
            <a:extLst>
              <a:ext uri="{FF2B5EF4-FFF2-40B4-BE49-F238E27FC236}">
                <a16:creationId xmlns:a16="http://schemas.microsoft.com/office/drawing/2014/main" id="{498FD631-23F9-EFC2-4619-FE38C9230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625" y="18472"/>
            <a:ext cx="591040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A9534D-048E-0458-7E5F-D88874451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688" y="73520"/>
            <a:ext cx="5910407" cy="678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87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11" y="31116"/>
            <a:ext cx="12192000" cy="6858000"/>
          </a:xfr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-460008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ts val="5400"/>
              </a:lnSpc>
            </a:pP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a compressed academic calendar?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14</a:t>
            </a:fld>
            <a:endParaRPr lang="en-US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A3A85076-E20F-56EF-0887-030F8F2C2D1E}"/>
              </a:ext>
            </a:extLst>
          </p:cNvPr>
          <p:cNvSpPr txBox="1">
            <a:spLocks/>
          </p:cNvSpPr>
          <p:nvPr/>
        </p:nvSpPr>
        <p:spPr>
          <a:xfrm>
            <a:off x="481852" y="3022979"/>
            <a:ext cx="5429114" cy="3515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CCC regulations permit colleges to compress the same number of hours of instruction into shorter semesters by slightly increasing the number of minutes per class session.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 descr="A screenshot of a calendar&#10;&#10;Description automatically generated">
            <a:extLst>
              <a:ext uri="{FF2B5EF4-FFF2-40B4-BE49-F238E27FC236}">
                <a16:creationId xmlns:a16="http://schemas.microsoft.com/office/drawing/2014/main" id="{8D77514D-2C78-8A34-48A6-097BFECF82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2" y="329278"/>
            <a:ext cx="12192000" cy="61994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1D6A78-4B0C-D795-0ECE-83954ACEA892}"/>
              </a:ext>
            </a:extLst>
          </p:cNvPr>
          <p:cNvSpPr txBox="1"/>
          <p:nvPr/>
        </p:nvSpPr>
        <p:spPr>
          <a:xfrm>
            <a:off x="9351168" y="328134"/>
            <a:ext cx="1405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Compressed</a:t>
            </a:r>
          </a:p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3794E2A-F3F4-D0EE-65CF-CA4D1F784135}"/>
                  </a:ext>
                </a:extLst>
              </p14:cNvPr>
              <p14:cNvContentPartPr/>
              <p14:nvPr/>
            </p14:nvContentPartPr>
            <p14:xfrm>
              <a:off x="11419825" y="362017"/>
              <a:ext cx="53280" cy="18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3794E2A-F3F4-D0EE-65CF-CA4D1F78413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10825" y="353377"/>
                <a:ext cx="709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8B55B86-FA84-29EB-20E4-A89640C0B9E6}"/>
                  </a:ext>
                </a:extLst>
              </p14:cNvPr>
              <p14:cNvContentPartPr/>
              <p14:nvPr/>
            </p14:nvContentPartPr>
            <p14:xfrm>
              <a:off x="11386705" y="387937"/>
              <a:ext cx="173880" cy="26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8B55B86-FA84-29EB-20E4-A89640C0B9E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78065" y="378937"/>
                <a:ext cx="191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1D9ED43-A8F6-ADE0-5D1C-48BFC56FD6D9}"/>
                  </a:ext>
                </a:extLst>
              </p14:cNvPr>
              <p14:cNvContentPartPr/>
              <p14:nvPr/>
            </p14:nvContentPartPr>
            <p14:xfrm>
              <a:off x="11335225" y="405217"/>
              <a:ext cx="172440" cy="25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1D9ED43-A8F6-ADE0-5D1C-48BFC56FD6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326225" y="396217"/>
                <a:ext cx="190080" cy="432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3EB855E1-1D3D-6346-0DAD-7A5B72BF03A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386705" y="6021647"/>
            <a:ext cx="667327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02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11" y="31116"/>
            <a:ext cx="12192000" cy="6858000"/>
          </a:xfr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-460008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ts val="5400"/>
              </a:lnSpc>
            </a:pP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a compressed academic calendar?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15</a:t>
            </a:fld>
            <a:endParaRPr lang="en-US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A3A85076-E20F-56EF-0887-030F8F2C2D1E}"/>
              </a:ext>
            </a:extLst>
          </p:cNvPr>
          <p:cNvSpPr txBox="1">
            <a:spLocks/>
          </p:cNvSpPr>
          <p:nvPr/>
        </p:nvSpPr>
        <p:spPr>
          <a:xfrm>
            <a:off x="481852" y="3022979"/>
            <a:ext cx="5429114" cy="35155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rgbClr val="FFFFFF"/>
                </a:solidFill>
              </a:rPr>
              <a:t>CCC regulations permit colleges to compress the same number of hours of instruction into shorter semesters by slightly increasing the number of minutes per class session.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5" name="Picture 4" descr="A screenshot of a calendar&#10;&#10;Description automatically generated">
            <a:extLst>
              <a:ext uri="{FF2B5EF4-FFF2-40B4-BE49-F238E27FC236}">
                <a16:creationId xmlns:a16="http://schemas.microsoft.com/office/drawing/2014/main" id="{2D08272E-43C8-1D1B-C95E-C1804F11F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366" y="195971"/>
            <a:ext cx="12329507" cy="6377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1784BC-226C-2E18-80B6-CAB555A874DB}"/>
              </a:ext>
            </a:extLst>
          </p:cNvPr>
          <p:cNvSpPr txBox="1"/>
          <p:nvPr/>
        </p:nvSpPr>
        <p:spPr>
          <a:xfrm>
            <a:off x="10084407" y="293630"/>
            <a:ext cx="97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Compressed</a:t>
            </a:r>
          </a:p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</a:t>
            </a:r>
          </a:p>
        </p:txBody>
      </p:sp>
      <p:pic>
        <p:nvPicPr>
          <p:cNvPr id="3" name="Picture 2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194FC941-E656-0FEF-53C7-8443D8114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6484" y="6015070"/>
            <a:ext cx="667327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16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/>
          <a:lstStyle/>
          <a:p>
            <a:r>
              <a:rPr lang="en-US" sz="4200" dirty="0"/>
              <a:t>Alternative Academic Calendar Committee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BA415A0-3B77-43FB-A408-5F1DA4B0A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/>
          <a:lstStyle/>
          <a:p>
            <a:r>
              <a:rPr lang="en-US" dirty="0"/>
              <a:t>Chabot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98ECEC-4413-4244-8F21-0076EC51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Jason Ames </a:t>
            </a:r>
            <a:r>
              <a:rPr lang="en-US" dirty="0"/>
              <a:t>- Faculty (Co-Chair)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FFFFFF"/>
                </a:solidFill>
              </a:rPr>
              <a:t>Safiyyah</a:t>
            </a:r>
            <a:r>
              <a:rPr lang="en-US" dirty="0">
                <a:solidFill>
                  <a:srgbClr val="FFFFFF"/>
                </a:solidFill>
              </a:rPr>
              <a:t> Forbes </a:t>
            </a:r>
            <a:r>
              <a:rPr lang="en-US" dirty="0"/>
              <a:t>- Administrator </a:t>
            </a:r>
            <a:r>
              <a:rPr lang="en-US" dirty="0">
                <a:solidFill>
                  <a:srgbClr val="FFFFFF"/>
                </a:solidFill>
              </a:rPr>
              <a:t>Paulette Lino </a:t>
            </a:r>
            <a:r>
              <a:rPr lang="en-US" dirty="0"/>
              <a:t>– Administrator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Patricia Shannon </a:t>
            </a:r>
            <a:r>
              <a:rPr lang="en-US" dirty="0"/>
              <a:t>- Faculty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Rob Yest </a:t>
            </a:r>
            <a:r>
              <a:rPr lang="en-US" dirty="0"/>
              <a:t>– Faculty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Megan Parker </a:t>
            </a:r>
            <a:r>
              <a:rPr lang="en-US" dirty="0"/>
              <a:t>– Classified Senate </a:t>
            </a:r>
            <a:r>
              <a:rPr lang="en-US" dirty="0" err="1">
                <a:solidFill>
                  <a:srgbClr val="FFFFFF"/>
                </a:solidFill>
              </a:rPr>
              <a:t>Noell</a:t>
            </a:r>
            <a:r>
              <a:rPr lang="en-US" dirty="0">
                <a:solidFill>
                  <a:srgbClr val="FFFFFF"/>
                </a:solidFill>
              </a:rPr>
              <a:t> Adams </a:t>
            </a:r>
            <a:r>
              <a:rPr lang="en-US" dirty="0"/>
              <a:t>- Classified Professional </a:t>
            </a:r>
            <a:r>
              <a:rPr lang="en-US" dirty="0">
                <a:solidFill>
                  <a:srgbClr val="FFFFFF"/>
                </a:solidFill>
              </a:rPr>
              <a:t>Theresa</a:t>
            </a:r>
            <a:r>
              <a:rPr lang="en-US" dirty="0"/>
              <a:t> </a:t>
            </a:r>
            <a:r>
              <a:rPr lang="en-US" dirty="0">
                <a:solidFill>
                  <a:srgbClr val="FFFFFF"/>
                </a:solidFill>
              </a:rPr>
              <a:t>Pedrosa</a:t>
            </a:r>
            <a:r>
              <a:rPr lang="en-US" dirty="0"/>
              <a:t> - Student Senate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A63626D-0E6E-4023-ABFC-A744C98621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4927" y="1748627"/>
            <a:ext cx="3566160" cy="535354"/>
          </a:xfrm>
        </p:spPr>
        <p:txBody>
          <a:bodyPr/>
          <a:lstStyle/>
          <a:p>
            <a:r>
              <a:rPr lang="en-US" dirty="0"/>
              <a:t>LAS POSITAS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58E9390-685C-4BAD-BFAD-EC56E81C47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94927" y="2444622"/>
            <a:ext cx="3816552" cy="351555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Nan Ho </a:t>
            </a:r>
            <a:r>
              <a:rPr lang="en-US" sz="1800" dirty="0"/>
              <a:t>- Administrator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Joel Gagnon </a:t>
            </a:r>
            <a:r>
              <a:rPr lang="en-US" sz="1800" dirty="0"/>
              <a:t>- Administrator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Scott Miner </a:t>
            </a:r>
            <a:r>
              <a:rPr lang="en-US" sz="1800" dirty="0"/>
              <a:t>- Faculty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Dana Nakase </a:t>
            </a:r>
            <a:r>
              <a:rPr lang="en-US" sz="1800" dirty="0"/>
              <a:t>- Faculty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Craig </a:t>
            </a:r>
            <a:r>
              <a:rPr lang="en-US" sz="1800" dirty="0" err="1">
                <a:solidFill>
                  <a:srgbClr val="FFFFFF"/>
                </a:solidFill>
              </a:rPr>
              <a:t>Kutil</a:t>
            </a:r>
            <a:r>
              <a:rPr lang="en-US" sz="1800" dirty="0">
                <a:solidFill>
                  <a:srgbClr val="FFFFFF"/>
                </a:solidFill>
              </a:rPr>
              <a:t> </a:t>
            </a:r>
            <a:r>
              <a:rPr lang="en-US" sz="1800" dirty="0"/>
              <a:t>– Faculty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Jason Maxwell </a:t>
            </a:r>
            <a:r>
              <a:rPr lang="en-US" sz="1800" dirty="0"/>
              <a:t>– Classified Senate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David Rodriguez </a:t>
            </a:r>
            <a:r>
              <a:rPr lang="en-US" sz="1800" dirty="0"/>
              <a:t>- Classified Professional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FFFF"/>
                </a:solidFill>
              </a:rPr>
              <a:t>Isabella Qiu </a:t>
            </a:r>
            <a:r>
              <a:rPr lang="en-US" sz="1800" dirty="0"/>
              <a:t>- Student Senate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A9BC34-CFDB-4D7A-8D6C-1CE608D09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39659" y="1731375"/>
            <a:ext cx="3566160" cy="535354"/>
          </a:xfrm>
        </p:spPr>
        <p:txBody>
          <a:bodyPr/>
          <a:lstStyle/>
          <a:p>
            <a:r>
              <a:rPr lang="en-US" dirty="0" err="1"/>
              <a:t>DIStRICT</a:t>
            </a:r>
            <a:r>
              <a:rPr lang="en-US" dirty="0"/>
              <a:t> OFFICE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D014E48-5DD9-49CE-AD5B-0FEF69204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816552" cy="3515555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Theresa Fleischer Rowland </a:t>
            </a:r>
            <a:r>
              <a:rPr lang="en-US" dirty="0"/>
              <a:t>(Co-Chair) </a:t>
            </a:r>
            <a:r>
              <a:rPr lang="en-US" dirty="0" err="1">
                <a:solidFill>
                  <a:srgbClr val="FFFFFF"/>
                </a:solidFill>
              </a:rPr>
              <a:t>Liem</a:t>
            </a:r>
            <a:r>
              <a:rPr lang="en-US" dirty="0">
                <a:solidFill>
                  <a:srgbClr val="FFFFFF"/>
                </a:solidFill>
              </a:rPr>
              <a:t> Huynh </a:t>
            </a:r>
            <a:r>
              <a:rPr lang="en-US" dirty="0"/>
              <a:t>- Classified Professional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>
                <a:solidFill>
                  <a:srgbClr val="FFFFFF"/>
                </a:solidFill>
              </a:rPr>
              <a:t>RESOURCE MEMBERS </a:t>
            </a:r>
            <a:r>
              <a:rPr lang="en-US" sz="2000" dirty="0"/>
              <a:t>(non-voting)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Dale Wagoner </a:t>
            </a:r>
            <a:r>
              <a:rPr lang="en-US" dirty="0"/>
              <a:t>- Administrator, CC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Tamica Ward</a:t>
            </a:r>
            <a:r>
              <a:rPr lang="en-US" dirty="0"/>
              <a:t>, - Administrator, LPC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Bruce Griffin</a:t>
            </a:r>
            <a:r>
              <a:rPr lang="en-US" dirty="0"/>
              <a:t> - Administrator, DO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Estella Sanchez </a:t>
            </a:r>
            <a:r>
              <a:rPr lang="en-US" dirty="0"/>
              <a:t>- ESSS Executive Asst.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John Mullen </a:t>
            </a:r>
            <a:r>
              <a:rPr lang="en-US" dirty="0"/>
              <a:t>(Consultant) 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C5C88290-08E1-C422-1C48-2EF18CDB5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884" y="5993773"/>
            <a:ext cx="667327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71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/>
          <a:lstStyle/>
          <a:p>
            <a:r>
              <a:rPr lang="en-US" sz="4200" dirty="0"/>
              <a:t>Alternative Academic Calendar Committee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889151-A36F-3EBB-9454-AB210226EEFA}"/>
              </a:ext>
            </a:extLst>
          </p:cNvPr>
          <p:cNvSpPr txBox="1"/>
          <p:nvPr/>
        </p:nvSpPr>
        <p:spPr>
          <a:xfrm>
            <a:off x="1069676" y="1337839"/>
            <a:ext cx="10041147" cy="618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2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The AACC was formed in </a:t>
            </a:r>
            <a:r>
              <a:rPr lang="en-US" sz="2400" dirty="0"/>
              <a:t>Fall 2022 with members carefully selected to represent key </a:t>
            </a:r>
            <a:r>
              <a:rPr lang="en-US" sz="2400" b="0" i="0" dirty="0">
                <a:effectLst/>
              </a:rPr>
              <a:t>stakeholder groups, contribute expertise, and ensure consistent and committed participation.</a:t>
            </a:r>
          </a:p>
          <a:p>
            <a:pPr marL="342900" indent="-342900">
              <a:lnSpc>
                <a:spcPct val="102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Co-chairs are Vice Chancellor Theresa Fleischer Rowland and Chabot Communications Studies Instructor Jason Ames.</a:t>
            </a:r>
          </a:p>
          <a:p>
            <a:pPr marL="342900" indent="-342900">
              <a:lnSpc>
                <a:spcPct val="102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AACC members include students, faculty, classified professionals and administrators from Chabot, Las Positas and the District Office.</a:t>
            </a:r>
          </a:p>
          <a:p>
            <a:pPr marL="342900" indent="-342900">
              <a:lnSpc>
                <a:spcPct val="102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Support is provided by District-contracted professional experts John Mullen and </a:t>
            </a:r>
            <a:r>
              <a:rPr lang="en-US" sz="2400" dirty="0" err="1"/>
              <a:t>KNow</a:t>
            </a:r>
            <a:r>
              <a:rPr lang="en-US" sz="2400" dirty="0"/>
              <a:t> Research.</a:t>
            </a:r>
          </a:p>
          <a:p>
            <a:pPr marL="342900" indent="-342900">
              <a:lnSpc>
                <a:spcPct val="102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Detailed information about the work of the AACC is provided on its website:  </a:t>
            </a:r>
            <a:r>
              <a:rPr lang="en-US" sz="2400" dirty="0">
                <a:solidFill>
                  <a:srgbClr val="FFFFFF"/>
                </a:solidFill>
              </a:rPr>
              <a:t>https://clpccd.org/altcalcommittee/ </a:t>
            </a:r>
          </a:p>
          <a:p>
            <a:pPr marL="342900" indent="-342900">
              <a:lnSpc>
                <a:spcPct val="102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0" i="0" dirty="0">
              <a:effectLst/>
            </a:endParaRPr>
          </a:p>
          <a:p>
            <a:pPr>
              <a:lnSpc>
                <a:spcPct val="102000"/>
              </a:lnSpc>
              <a:spcAft>
                <a:spcPts val="600"/>
              </a:spcAft>
            </a:pPr>
            <a:endParaRPr lang="en-US" sz="1800" dirty="0"/>
          </a:p>
        </p:txBody>
      </p:sp>
      <p:pic>
        <p:nvPicPr>
          <p:cNvPr id="2" name="Picture 1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D9F7B572-52A0-31C3-01C2-825D9A3EA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973" y="5975061"/>
            <a:ext cx="667327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13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/>
          <a:lstStyle/>
          <a:p>
            <a:r>
              <a:rPr lang="en-US" sz="4200" dirty="0"/>
              <a:t>Alternative Academic Calendar Committee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889151-A36F-3EBB-9454-AB210226EEFA}"/>
              </a:ext>
            </a:extLst>
          </p:cNvPr>
          <p:cNvSpPr txBox="1"/>
          <p:nvPr/>
        </p:nvSpPr>
        <p:spPr>
          <a:xfrm>
            <a:off x="1233576" y="1682881"/>
            <a:ext cx="9652959" cy="4065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2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The committee is charged with “examining in detail the benefits and liabilities involved with any modification to the standard 17.5-week semester primary term.” </a:t>
            </a:r>
            <a:r>
              <a:rPr lang="en-US" sz="2400" b="0" i="1" dirty="0">
                <a:effectLst/>
              </a:rPr>
              <a:t>(FA Contract Article 8D)</a:t>
            </a:r>
          </a:p>
          <a:p>
            <a:pPr marL="342900" indent="-342900">
              <a:lnSpc>
                <a:spcPct val="102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consultation with students, faculty, classified professionals, and administrators across the District, the AACC is studying the pros and cons of adopting a compressed academic calendar.</a:t>
            </a:r>
          </a:p>
          <a:p>
            <a:pPr marL="342900" indent="-342900">
              <a:lnSpc>
                <a:spcPct val="102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By 2022-23, 68 California Community Colleges had converted to a compressed academic calendar.</a:t>
            </a:r>
            <a:endParaRPr lang="en-US" sz="2400" b="0" i="0" dirty="0">
              <a:effectLst/>
            </a:endParaRPr>
          </a:p>
          <a:p>
            <a:pPr>
              <a:lnSpc>
                <a:spcPct val="102000"/>
              </a:lnSpc>
              <a:spcAft>
                <a:spcPts val="600"/>
              </a:spcAft>
            </a:pPr>
            <a:endParaRPr lang="en-US" sz="1800" dirty="0"/>
          </a:p>
        </p:txBody>
      </p:sp>
      <p:pic>
        <p:nvPicPr>
          <p:cNvPr id="2" name="Picture 1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B7C016C6-D32D-05B0-B6A8-3D9E1C724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973" y="5916829"/>
            <a:ext cx="667327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70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/>
          <a:lstStyle/>
          <a:p>
            <a:r>
              <a:rPr lang="en-US" sz="4200" dirty="0"/>
              <a:t>What are the key steps?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889151-A36F-3EBB-9454-AB210226EEFA}"/>
              </a:ext>
            </a:extLst>
          </p:cNvPr>
          <p:cNvSpPr txBox="1"/>
          <p:nvPr/>
        </p:nvSpPr>
        <p:spPr>
          <a:xfrm>
            <a:off x="3855995" y="1657003"/>
            <a:ext cx="4862424" cy="4820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2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Information Gathering and Discussions</a:t>
            </a:r>
          </a:p>
          <a:p>
            <a:pPr marL="342900" indent="-342900">
              <a:lnSpc>
                <a:spcPct val="102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Districtwide Forums</a:t>
            </a:r>
          </a:p>
          <a:p>
            <a:pPr marL="342900" indent="-342900">
              <a:lnSpc>
                <a:spcPct val="102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Impact Surveys</a:t>
            </a:r>
          </a:p>
          <a:p>
            <a:pPr marL="342900" indent="-342900">
              <a:lnSpc>
                <a:spcPct val="102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Student Focus Groups</a:t>
            </a:r>
          </a:p>
          <a:p>
            <a:pPr marL="342900" indent="-342900">
              <a:lnSpc>
                <a:spcPct val="102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0" i="0" dirty="0">
                <a:effectLst/>
              </a:rPr>
              <a:t>Data </a:t>
            </a:r>
            <a:r>
              <a:rPr lang="en-US" sz="2800" dirty="0"/>
              <a:t>A</a:t>
            </a:r>
            <a:r>
              <a:rPr lang="en-US" sz="2800" b="0" i="0" dirty="0">
                <a:effectLst/>
              </a:rPr>
              <a:t>nalysis</a:t>
            </a:r>
          </a:p>
          <a:p>
            <a:pPr marL="342900" indent="-342900">
              <a:lnSpc>
                <a:spcPct val="102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Recommendation</a:t>
            </a:r>
            <a:endParaRPr lang="en-US" sz="2800" b="0" i="0" dirty="0">
              <a:effectLst/>
            </a:endParaRPr>
          </a:p>
          <a:p>
            <a:pPr>
              <a:lnSpc>
                <a:spcPct val="102000"/>
              </a:lnSpc>
              <a:spcAft>
                <a:spcPts val="600"/>
              </a:spcAft>
            </a:pPr>
            <a:endParaRPr lang="en-US" sz="1800" dirty="0"/>
          </a:p>
        </p:txBody>
      </p:sp>
      <p:pic>
        <p:nvPicPr>
          <p:cNvPr id="2" name="Picture 1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764BAB8E-F3B0-4DCD-91E2-77F939506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473" y="5975061"/>
            <a:ext cx="667327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87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D2A30C0-1BC4-4764-9C0F-5D811CAB8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548640"/>
            <a:ext cx="8281987" cy="1253041"/>
          </a:xfrm>
        </p:spPr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91181F6D-A54F-4289-8C36-80ECE3B2C8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6475" y="3788686"/>
            <a:ext cx="3271258" cy="365760"/>
          </a:xfrm>
        </p:spPr>
        <p:txBody>
          <a:bodyPr/>
          <a:lstStyle/>
          <a:p>
            <a:r>
              <a:rPr lang="en-US" sz="1700" dirty="0">
                <a:solidFill>
                  <a:srgbClr val="FFFFFF"/>
                </a:solidFill>
              </a:rPr>
              <a:t>Theresa Fleischer Rowland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84D39D81-9726-4BD7-BDC0-FA0B2AD0D2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122" y="4232949"/>
            <a:ext cx="2402256" cy="1503617"/>
          </a:xfrm>
        </p:spPr>
        <p:txBody>
          <a:bodyPr/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Vice Chancellor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Educational Services &amp; Student Success 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CLPCCD</a:t>
            </a:r>
            <a:br>
              <a:rPr lang="en-US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E4387CED-5FBE-4AFF-B64D-975B5574F16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998505" y="3781424"/>
            <a:ext cx="1711325" cy="377253"/>
          </a:xfrm>
        </p:spPr>
        <p:txBody>
          <a:bodyPr/>
          <a:lstStyle/>
          <a:p>
            <a:r>
              <a:rPr lang="en-US" sz="1700" dirty="0">
                <a:solidFill>
                  <a:srgbClr val="FFFFFF"/>
                </a:solidFill>
              </a:rPr>
              <a:t>Jason Ames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CCDF84CD-BC27-4182-9FBA-9D4FEED954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89118" y="4232949"/>
            <a:ext cx="2095400" cy="823371"/>
          </a:xfrm>
        </p:spPr>
        <p:txBody>
          <a:bodyPr/>
          <a:lstStyle/>
          <a:p>
            <a:pPr marL="0"/>
            <a:r>
              <a:rPr lang="en-US" sz="1600" dirty="0">
                <a:solidFill>
                  <a:srgbClr val="FFFFFF"/>
                </a:solidFill>
              </a:rPr>
              <a:t>Instructor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Communications Studies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Chabot College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10E83414-3440-46C7-8C07-7D073B69C4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983134" y="4232949"/>
            <a:ext cx="2645934" cy="1435608"/>
          </a:xfrm>
        </p:spPr>
        <p:txBody>
          <a:bodyPr/>
          <a:lstStyle/>
          <a:p>
            <a:pPr marL="0"/>
            <a:r>
              <a:rPr lang="en-US" sz="1600" dirty="0">
                <a:solidFill>
                  <a:srgbClr val="FFFFFF"/>
                </a:solidFill>
              </a:rPr>
              <a:t>Senior Consultant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California Community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     Colleges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F9A883-CC44-4401-AE67-8FCEACB7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Theresa Fleischer Rowland, Ed.D. - Vice Chancellor - Chabot-Las Positas  Community College District | LinkedIn">
            <a:extLst>
              <a:ext uri="{FF2B5EF4-FFF2-40B4-BE49-F238E27FC236}">
                <a16:creationId xmlns:a16="http://schemas.microsoft.com/office/drawing/2014/main" id="{FDA91578-2B23-AF34-F876-79C15503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7" y="1990724"/>
            <a:ext cx="1430638" cy="14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erson taking a selfie&#10;&#10;Description automatically generated">
            <a:extLst>
              <a:ext uri="{FF2B5EF4-FFF2-40B4-BE49-F238E27FC236}">
                <a16:creationId xmlns:a16="http://schemas.microsoft.com/office/drawing/2014/main" id="{4AEC4EED-17ED-72A4-AE7A-53D80E2F7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118" y="1987399"/>
            <a:ext cx="1430638" cy="1430638"/>
          </a:xfrm>
          <a:prstGeom prst="rect">
            <a:avLst/>
          </a:prstGeom>
        </p:spPr>
      </p:pic>
      <p:sp>
        <p:nvSpPr>
          <p:cNvPr id="2" name="Text Placeholder 42">
            <a:extLst>
              <a:ext uri="{FF2B5EF4-FFF2-40B4-BE49-F238E27FC236}">
                <a16:creationId xmlns:a16="http://schemas.microsoft.com/office/drawing/2014/main" id="{ECB867CD-F02F-5FEA-7B4F-DAB0B58947BC}"/>
              </a:ext>
            </a:extLst>
          </p:cNvPr>
          <p:cNvSpPr txBox="1">
            <a:spLocks/>
          </p:cNvSpPr>
          <p:nvPr/>
        </p:nvSpPr>
        <p:spPr>
          <a:xfrm>
            <a:off x="7040730" y="3787174"/>
            <a:ext cx="1711325" cy="3772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rgbClr val="FFFFFF"/>
                </a:solidFill>
              </a:rPr>
              <a:t>David Rodriguez</a:t>
            </a:r>
          </a:p>
        </p:txBody>
      </p:sp>
      <p:sp>
        <p:nvSpPr>
          <p:cNvPr id="3" name="Text Placeholder 41">
            <a:extLst>
              <a:ext uri="{FF2B5EF4-FFF2-40B4-BE49-F238E27FC236}">
                <a16:creationId xmlns:a16="http://schemas.microsoft.com/office/drawing/2014/main" id="{3EA66392-96AE-B6AF-E6D2-8296D0857ED6}"/>
              </a:ext>
            </a:extLst>
          </p:cNvPr>
          <p:cNvSpPr txBox="1">
            <a:spLocks/>
          </p:cNvSpPr>
          <p:nvPr/>
        </p:nvSpPr>
        <p:spPr>
          <a:xfrm>
            <a:off x="7031343" y="4238699"/>
            <a:ext cx="2095400" cy="82337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600" dirty="0">
                <a:solidFill>
                  <a:srgbClr val="FFFFFF"/>
                </a:solidFill>
              </a:rPr>
              <a:t>Research Analyst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>
                <a:solidFill>
                  <a:srgbClr val="FFFFFF"/>
                </a:solidFill>
              </a:rPr>
              <a:t>Las Positas College</a:t>
            </a:r>
          </a:p>
        </p:txBody>
      </p:sp>
      <p:sp>
        <p:nvSpPr>
          <p:cNvPr id="5" name="Text Placeholder 44">
            <a:extLst>
              <a:ext uri="{FF2B5EF4-FFF2-40B4-BE49-F238E27FC236}">
                <a16:creationId xmlns:a16="http://schemas.microsoft.com/office/drawing/2014/main" id="{B4E61DA5-50D9-8964-ACC7-4F8BB470A783}"/>
              </a:ext>
            </a:extLst>
          </p:cNvPr>
          <p:cNvSpPr txBox="1">
            <a:spLocks/>
          </p:cNvSpPr>
          <p:nvPr/>
        </p:nvSpPr>
        <p:spPr>
          <a:xfrm>
            <a:off x="9996365" y="3777193"/>
            <a:ext cx="1711325" cy="365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>
                <a:solidFill>
                  <a:srgbClr val="FFFFFF"/>
                </a:solidFill>
              </a:rPr>
              <a:t>John Mullen</a:t>
            </a:r>
          </a:p>
        </p:txBody>
      </p:sp>
      <p:pic>
        <p:nvPicPr>
          <p:cNvPr id="7" name="Picture 6" descr="A person in a striped shirt&#10;&#10;Description automatically generated">
            <a:extLst>
              <a:ext uri="{FF2B5EF4-FFF2-40B4-BE49-F238E27FC236}">
                <a16:creationId xmlns:a16="http://schemas.microsoft.com/office/drawing/2014/main" id="{6997E507-8429-692F-E5F4-76092DF25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134" y="1975906"/>
            <a:ext cx="1430638" cy="1430638"/>
          </a:xfrm>
          <a:prstGeom prst="rect">
            <a:avLst/>
          </a:prstGeom>
        </p:spPr>
      </p:pic>
      <p:pic>
        <p:nvPicPr>
          <p:cNvPr id="10" name="Picture 9" descr="A person in a blue shirt and tie&#10;&#10;Description automatically generated">
            <a:extLst>
              <a:ext uri="{FF2B5EF4-FFF2-40B4-BE49-F238E27FC236}">
                <a16:creationId xmlns:a16="http://schemas.microsoft.com/office/drawing/2014/main" id="{D007117D-00C6-7033-2BA9-086F11BCDC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7673" y="1881024"/>
            <a:ext cx="1315443" cy="155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76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/>
          <a:lstStyle/>
          <a:p>
            <a:r>
              <a:rPr lang="en-US" sz="4200" dirty="0"/>
              <a:t>What are the key steps?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529C662F-19EE-15EB-7BEF-091D5AF0C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977955"/>
            <a:ext cx="3563936" cy="535354"/>
          </a:xfrm>
        </p:spPr>
        <p:txBody>
          <a:bodyPr/>
          <a:lstStyle/>
          <a:p>
            <a:r>
              <a:rPr lang="en-US" sz="2000" dirty="0"/>
              <a:t>Information Gathering and Discussions </a:t>
            </a:r>
            <a:endParaRPr lang="en-US" dirty="0"/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521BFC27-0376-0039-9BFC-9994B2602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678884"/>
            <a:ext cx="3563936" cy="3515555"/>
          </a:xfrm>
        </p:spPr>
        <p:txBody>
          <a:bodyPr>
            <a:normAutofit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sz="1800" dirty="0">
                <a:solidFill>
                  <a:srgbClr val="FFFFFF"/>
                </a:solidFill>
              </a:rPr>
              <a:t>Effects of calendar compression on students’ daily schedules,  learning and well-being.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sz="1800" dirty="0">
                <a:solidFill>
                  <a:srgbClr val="FFFFFF"/>
                </a:solidFill>
              </a:rPr>
              <a:t>Experience at colleges that have adopted a compressed calendar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sz="1800" dirty="0">
                <a:solidFill>
                  <a:srgbClr val="FFFFFF"/>
                </a:solidFill>
              </a:rPr>
              <a:t>Anticipated fiscal and facility utilization changes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sz="1800" dirty="0">
                <a:solidFill>
                  <a:srgbClr val="FFFFFF"/>
                </a:solidFill>
              </a:rPr>
              <a:t>Changes in staffing and workload patterns</a:t>
            </a:r>
          </a:p>
          <a:p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9F918AE-8FB0-C4EB-E335-8BDB0D741B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977955"/>
            <a:ext cx="3566160" cy="535354"/>
          </a:xfrm>
        </p:spPr>
        <p:txBody>
          <a:bodyPr/>
          <a:lstStyle/>
          <a:p>
            <a:r>
              <a:rPr lang="en-US" sz="2000" dirty="0"/>
              <a:t>Districtwide Forums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42826C7D-A298-66A8-6F60-A086DFBEE6B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673950"/>
            <a:ext cx="3508755" cy="3515555"/>
          </a:xfrm>
        </p:spPr>
        <p:txBody>
          <a:bodyPr>
            <a:normAutofit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In-person and virtual presentation and discussion forums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Participation by students, faculty, classified professionals and administrators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sz="1800" dirty="0">
                <a:solidFill>
                  <a:schemeClr val="tx1"/>
                </a:solidFill>
              </a:rPr>
              <a:t>Attendees learn details and discuss the pros and cons of adopting a compressed academic calendar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D1466E1-9D4B-D4FE-F035-D0DC708E6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39658" y="1977955"/>
            <a:ext cx="3756167" cy="535354"/>
          </a:xfrm>
        </p:spPr>
        <p:txBody>
          <a:bodyPr/>
          <a:lstStyle/>
          <a:p>
            <a:pPr indent="0"/>
            <a:r>
              <a:rPr lang="en-US" sz="2000" dirty="0" err="1"/>
              <a:t>surveyS</a:t>
            </a:r>
            <a:r>
              <a:rPr lang="en-US" sz="2000" dirty="0"/>
              <a:t>, FOCUS GROUPS, ANALYSIS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9E0A95E9-BD08-8D8F-25C8-84DF27532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673950"/>
            <a:ext cx="3508755" cy="3515555"/>
          </a:xfrm>
        </p:spPr>
        <p:txBody>
          <a:bodyPr>
            <a:normAutofit/>
          </a:bodyPr>
          <a:lstStyle/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sz="1800" dirty="0">
                <a:ln w="3175">
                  <a:noFill/>
                </a:ln>
                <a:solidFill>
                  <a:schemeClr val="tx1"/>
                </a:solidFill>
              </a:rPr>
              <a:t>Comprehensive online surveys will enable members of all stakeholder groups to express their opinions and preferences.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sz="1800" dirty="0">
                <a:ln w="3175">
                  <a:noFill/>
                </a:ln>
                <a:solidFill>
                  <a:schemeClr val="tx1"/>
                </a:solidFill>
              </a:rPr>
              <a:t>Four student focus groups will allow for deeper student engagement.</a:t>
            </a:r>
          </a:p>
          <a:p>
            <a:pPr>
              <a:lnSpc>
                <a:spcPct val="102000"/>
              </a:lnSpc>
              <a:spcAft>
                <a:spcPts val="600"/>
              </a:spcAft>
            </a:pPr>
            <a:r>
              <a:rPr lang="en-US" sz="1800" dirty="0">
                <a:ln w="3175">
                  <a:noFill/>
                </a:ln>
                <a:solidFill>
                  <a:schemeClr val="tx1"/>
                </a:solidFill>
              </a:rPr>
              <a:t>Detailed analysis of survey and focus group results will inform the AACC as well as the District community.</a:t>
            </a:r>
          </a:p>
        </p:txBody>
      </p:sp>
      <p:pic>
        <p:nvPicPr>
          <p:cNvPr id="9" name="Picture 8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6E1D88CA-F8DC-67DB-672A-9AA089418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749" y="6016482"/>
            <a:ext cx="667327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35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/>
          <a:lstStyle/>
          <a:p>
            <a:r>
              <a:rPr lang="en-US" sz="4200" dirty="0"/>
              <a:t>Recommendation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889151-A36F-3EBB-9454-AB210226EEFA}"/>
              </a:ext>
            </a:extLst>
          </p:cNvPr>
          <p:cNvSpPr txBox="1"/>
          <p:nvPr/>
        </p:nvSpPr>
        <p:spPr>
          <a:xfrm>
            <a:off x="1233576" y="1682881"/>
            <a:ext cx="9652959" cy="481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2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</a:t>
            </a:r>
            <a:r>
              <a:rPr lang="en-US" sz="2400" b="0" dirty="0">
                <a:effectLst/>
              </a:rPr>
              <a:t>he AACC will recommend to the District Chancellor whether to request approval from the CCC Chancellor’s Office to adopt an alternative academic calendar for Chabot and Las Positas Colleges in a future year.</a:t>
            </a:r>
          </a:p>
          <a:p>
            <a:pPr marL="342900" indent="-342900">
              <a:lnSpc>
                <a:spcPct val="102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recommendation will be based on </a:t>
            </a:r>
            <a:r>
              <a:rPr lang="en-US" sz="2400" b="0" dirty="0">
                <a:effectLst/>
              </a:rPr>
              <a:t>information gathered from all sources, including forum discussions, analysis of the impact surveys and focus group responses, and consultation with the leaders of the major stakeholder groups.</a:t>
            </a:r>
          </a:p>
          <a:p>
            <a:pPr marL="342900" indent="-342900">
              <a:lnSpc>
                <a:spcPct val="102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This recommendation, targeted to be submitted in December 2023, will complete the work of the Alternative Academic Calendar Committee.</a:t>
            </a:r>
            <a:endParaRPr lang="en-US" sz="2400" b="0" dirty="0">
              <a:effectLst/>
            </a:endParaRPr>
          </a:p>
          <a:p>
            <a:pPr>
              <a:lnSpc>
                <a:spcPct val="102000"/>
              </a:lnSpc>
              <a:spcAft>
                <a:spcPts val="600"/>
              </a:spcAft>
            </a:pPr>
            <a:endParaRPr lang="en-US" sz="1800" dirty="0"/>
          </a:p>
        </p:txBody>
      </p:sp>
      <p:pic>
        <p:nvPicPr>
          <p:cNvPr id="2" name="Picture 1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FCB34BD3-B04E-7195-EA59-D1F3957A2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473" y="5993773"/>
            <a:ext cx="667327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75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Compressed Calendar</a:t>
            </a:r>
            <a:br>
              <a:rPr lang="en-US" dirty="0"/>
            </a:br>
            <a:r>
              <a:rPr lang="en-US" dirty="0"/>
              <a:t>Forum</a:t>
            </a:r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45236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9A11267-FC52-4990-8D98-010AFABA55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22377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FFFFFF"/>
                </a:solidFill>
              </a:rPr>
              <a:t>Alternative Academic Calendar Committee  (AACC)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i="1" dirty="0">
                <a:solidFill>
                  <a:srgbClr val="FFFFFF"/>
                </a:solidFill>
              </a:rPr>
              <a:t>Chabot College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i="1" dirty="0">
                <a:solidFill>
                  <a:srgbClr val="FFFFFF"/>
                </a:solidFill>
              </a:rPr>
              <a:t>Las Positas College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i="1" dirty="0">
                <a:solidFill>
                  <a:srgbClr val="FFFFFF"/>
                </a:solidFill>
              </a:rPr>
              <a:t>District Office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6D051-84EF-AF45-59B0-9FB08CF4011D}"/>
              </a:ext>
            </a:extLst>
          </p:cNvPr>
          <p:cNvSpPr txBox="1"/>
          <p:nvPr/>
        </p:nvSpPr>
        <p:spPr>
          <a:xfrm>
            <a:off x="1069685" y="465832"/>
            <a:ext cx="21307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CHABOT</a:t>
            </a:r>
          </a:p>
          <a:p>
            <a:r>
              <a:rPr lang="en-US" dirty="0"/>
              <a:t>LAS POSITAS</a:t>
            </a:r>
          </a:p>
          <a:p>
            <a:r>
              <a:rPr lang="en-US" sz="1000" dirty="0"/>
              <a:t>COMMUNITY COLLEGE DISTRICT</a:t>
            </a:r>
          </a:p>
        </p:txBody>
      </p:sp>
      <p:pic>
        <p:nvPicPr>
          <p:cNvPr id="11" name="Picture 10" descr="A logo of a building&#10;&#10;Description automatically generated">
            <a:extLst>
              <a:ext uri="{FF2B5EF4-FFF2-40B4-BE49-F238E27FC236}">
                <a16:creationId xmlns:a16="http://schemas.microsoft.com/office/drawing/2014/main" id="{A45CF699-A081-C5B0-0E30-78E49B9FA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383" y="534353"/>
            <a:ext cx="505029" cy="647962"/>
          </a:xfrm>
          <a:prstGeom prst="rect">
            <a:avLst/>
          </a:prstGeom>
        </p:spPr>
      </p:pic>
      <p:pic>
        <p:nvPicPr>
          <p:cNvPr id="4" name="Picture 3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6B7B66E4-47A9-F5D4-5E1A-6CBDCAEB5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8269" y="6014843"/>
            <a:ext cx="667327" cy="6673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52C5E1-677D-AB99-ACD1-7C4BB3A2E83B}"/>
              </a:ext>
            </a:extLst>
          </p:cNvPr>
          <p:cNvSpPr txBox="1"/>
          <p:nvPr/>
        </p:nvSpPr>
        <p:spPr>
          <a:xfrm>
            <a:off x="542952" y="5451890"/>
            <a:ext cx="42878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Compressed Calendar Impact Surveys</a:t>
            </a:r>
          </a:p>
          <a:p>
            <a:r>
              <a:rPr lang="en-US" dirty="0"/>
              <a:t>of Students and Staff</a:t>
            </a:r>
          </a:p>
          <a:p>
            <a:r>
              <a:rPr lang="en-US" dirty="0"/>
              <a:t>November 6–13, 2023</a:t>
            </a:r>
          </a:p>
        </p:txBody>
      </p:sp>
    </p:spTree>
    <p:extLst>
      <p:ext uri="{BB962C8B-B14F-4D97-AF65-F5344CB8AC3E}">
        <p14:creationId xmlns:p14="http://schemas.microsoft.com/office/powerpoint/2010/main" val="59013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11" y="31116"/>
            <a:ext cx="12192000" cy="6858000"/>
          </a:xfr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513" y="350878"/>
            <a:ext cx="5806805" cy="2986234"/>
          </a:xfrm>
        </p:spPr>
        <p:txBody>
          <a:bodyPr vert="horz" wrap="square" lIns="0" tIns="0" rIns="0" bIns="0" rtlCol="0" anchor="b" anchorCtr="0">
            <a:normAutofit fontScale="90000"/>
          </a:bodyPr>
          <a:lstStyle/>
          <a:p>
            <a:pPr>
              <a:lnSpc>
                <a:spcPts val="5400"/>
              </a:lnSpc>
            </a:pP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are we considering a compressed calendar for Chabot College and Las Positas College?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BA53B2D0-181D-C5BD-5389-202DFF89F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484" y="6047201"/>
            <a:ext cx="667327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6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426E-F6F6-4A7C-9181-8C309099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-123583"/>
            <a:ext cx="3565524" cy="131403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60D6F-4D0F-4D33-B2A7-159C8583F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383357"/>
            <a:ext cx="4396976" cy="4870797"/>
          </a:xfrm>
        </p:spPr>
        <p:txBody>
          <a:bodyPr/>
          <a:lstStyle/>
          <a:p>
            <a:r>
              <a:rPr lang="en-US" sz="2200" dirty="0">
                <a:solidFill>
                  <a:srgbClr val="FFFFFF"/>
                </a:solidFill>
              </a:rPr>
              <a:t>What is a compressed calendar?</a:t>
            </a:r>
          </a:p>
          <a:p>
            <a:r>
              <a:rPr lang="en-US" sz="2200" dirty="0">
                <a:solidFill>
                  <a:srgbClr val="FFFFFF"/>
                </a:solidFill>
              </a:rPr>
              <a:t>How are classes scheduled under a compressed calendar?</a:t>
            </a:r>
          </a:p>
          <a:p>
            <a:r>
              <a:rPr lang="en-US" sz="2200" dirty="0">
                <a:solidFill>
                  <a:srgbClr val="FFFFFF"/>
                </a:solidFill>
              </a:rPr>
              <a:t>Alternative Academic Calendar Committee (AACC)</a:t>
            </a:r>
          </a:p>
          <a:p>
            <a:r>
              <a:rPr lang="en-US" sz="2200" dirty="0">
                <a:solidFill>
                  <a:srgbClr val="FFFFFF"/>
                </a:solidFill>
              </a:rPr>
              <a:t>Key steps in deciding on whether to pursue a compressed calendar for Chabot and Las Positas Colleges</a:t>
            </a:r>
          </a:p>
          <a:p>
            <a:r>
              <a:rPr lang="en-US" sz="2200" dirty="0">
                <a:solidFill>
                  <a:srgbClr val="FFFFFF"/>
                </a:solidFill>
              </a:rPr>
              <a:t>Recommendation to the District Chancellor</a:t>
            </a:r>
          </a:p>
          <a:p>
            <a:endParaRPr lang="en-US" dirty="0"/>
          </a:p>
        </p:txBody>
      </p:sp>
      <p:pic>
        <p:nvPicPr>
          <p:cNvPr id="8" name="Picture Placeholder 7" descr="Digital Data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8928" y="1596771"/>
            <a:ext cx="3448558" cy="3448558"/>
          </a:xfrm>
        </p:spPr>
      </p:pic>
      <p:pic>
        <p:nvPicPr>
          <p:cNvPr id="10" name="Picture Placeholder 9" descr="Data Point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8575" y="596392"/>
            <a:ext cx="2263776" cy="2263776"/>
          </a:xfrm>
        </p:spPr>
      </p:pic>
      <p:pic>
        <p:nvPicPr>
          <p:cNvPr id="12" name="Picture Placeholder 11" descr="Data Backgrou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91612" y="3324733"/>
            <a:ext cx="2936876" cy="2936876"/>
          </a:xfr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727434"/>
          </a:xfrm>
        </p:spPr>
        <p:txBody>
          <a:bodyPr/>
          <a:lstStyle/>
          <a:p>
            <a:r>
              <a:rPr lang="en-US" sz="4200" dirty="0"/>
              <a:t>Compressed Calendar Project Information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56139" y="6602103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DB384BF-593C-12DC-7236-633DF5986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82151" y="1471360"/>
            <a:ext cx="8652294" cy="351555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FFFFFF"/>
                </a:solidFill>
              </a:rPr>
              <a:t>Detailed current information about this project is available on the Alternative Academic Calendar Committee website: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https://clpccd.org/altcalcommittee/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solidFill>
                  <a:srgbClr val="FFFFFF"/>
                </a:solidFill>
              </a:rPr>
              <a:t>Questions and comments from students, faculty, classified professionals and administrators are welcomed.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FF"/>
                </a:solidFill>
              </a:rPr>
              <a:t>Use this feedback form:  </a:t>
            </a:r>
            <a:r>
              <a:rPr lang="en-US" sz="2800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https://tinyurl.com/AACCform</a:t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or scan this QR code:</a:t>
            </a:r>
            <a:endParaRPr lang="en-US" sz="2300" dirty="0">
              <a:solidFill>
                <a:srgbClr val="FFFFFF"/>
              </a:solidFill>
            </a:endParaRPr>
          </a:p>
        </p:txBody>
      </p:sp>
      <p:pic>
        <p:nvPicPr>
          <p:cNvPr id="5" name="Picture 4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D86D08ED-D0E5-A4EF-14BB-58C8334D53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897" y="5181566"/>
            <a:ext cx="667327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7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11" y="31116"/>
            <a:ext cx="12192000" cy="6858000"/>
          </a:xfr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-460008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ts val="5400"/>
              </a:lnSpc>
            </a:pP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a compressed academic calendar?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7D98D-6710-41D2-B258-E1A1059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6</a:t>
            </a:fld>
            <a:endParaRPr lang="en-US"/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A3A85076-E20F-56EF-0887-030F8F2C2D1E}"/>
              </a:ext>
            </a:extLst>
          </p:cNvPr>
          <p:cNvSpPr txBox="1">
            <a:spLocks/>
          </p:cNvSpPr>
          <p:nvPr/>
        </p:nvSpPr>
        <p:spPr>
          <a:xfrm>
            <a:off x="481852" y="2919468"/>
            <a:ext cx="5429114" cy="2823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California Community College regulations permit colleges to compress the same number of hours of instruction into shorter semesters by slightly increasing the number of minutes per class session.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3" name="Picture 2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BA53B2D0-181D-C5BD-5389-202DFF89F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6484" y="6047201"/>
            <a:ext cx="667327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4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10F3D66-0109-4903-90B9-66D0E288F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9261" y="2030035"/>
            <a:ext cx="1335600" cy="1262947"/>
            <a:chOff x="10145015" y="2343978"/>
            <a:chExt cx="1335600" cy="126294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DAB968-9B52-4EFF-AD39-7657DFEA6E48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62BE440-9634-4380-B142-5DB692420C52}"/>
                </a:ext>
              </a:extLst>
            </p:cNvPr>
            <p:cNvSpPr/>
            <p:nvPr/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4B18D636-CC10-4B1E-AA38-419DCCF2D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36373"/>
            <a:ext cx="11097551" cy="1332000"/>
          </a:xfrm>
        </p:spPr>
        <p:txBody>
          <a:bodyPr>
            <a:normAutofit/>
          </a:bodyPr>
          <a:lstStyle/>
          <a:p>
            <a:r>
              <a:rPr lang="en-US" sz="4200" dirty="0"/>
              <a:t>Two Types of Academic Calendar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098C43-2F2A-4100-89BC-59310392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545953"/>
            <a:ext cx="5437186" cy="535354"/>
          </a:xfrm>
        </p:spPr>
        <p:txBody>
          <a:bodyPr/>
          <a:lstStyle/>
          <a:p>
            <a:r>
              <a:rPr lang="en-US" sz="2400" dirty="0"/>
              <a:t>TRADITIONAL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DB251F7-EBE7-46AC-A920-FFE2C5AF6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241948"/>
            <a:ext cx="5429114" cy="351555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Chabot College and Las Positas College now operate on a traditional academic calendar.</a:t>
            </a:r>
          </a:p>
          <a:p>
            <a:r>
              <a:rPr lang="en-US" dirty="0">
                <a:solidFill>
                  <a:srgbClr val="FFFFFF"/>
                </a:solidFill>
              </a:rPr>
              <a:t>The current calendar has a total of 35 weeks of instruction and examination in the two semesters of the academic year.</a:t>
            </a:r>
          </a:p>
          <a:p>
            <a:r>
              <a:rPr lang="en-US" dirty="0">
                <a:solidFill>
                  <a:srgbClr val="FFFFFF"/>
                </a:solidFill>
              </a:rPr>
              <a:t>The semesters average 17.5 weeks in length.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726BA7-44D6-4116-90E3-38325026E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558855"/>
            <a:ext cx="5436392" cy="535354"/>
          </a:xfrm>
        </p:spPr>
        <p:txBody>
          <a:bodyPr/>
          <a:lstStyle/>
          <a:p>
            <a:r>
              <a:rPr lang="en-US" sz="2400" dirty="0"/>
              <a:t>COMPRESSED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FB7F30B-2A84-4C44-BC5A-E826ED6E74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254850"/>
            <a:ext cx="5436391" cy="3515555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Many California community colleges have moved to a compressed academic calendar.</a:t>
            </a:r>
          </a:p>
          <a:p>
            <a:r>
              <a:rPr lang="en-US" dirty="0">
                <a:solidFill>
                  <a:srgbClr val="FFFFFF"/>
                </a:solidFill>
              </a:rPr>
              <a:t>A typical compressed calendar has 32 weeks of instruction, with the academic year having two 16-week semesters. </a:t>
            </a:r>
          </a:p>
          <a:p>
            <a:r>
              <a:rPr lang="en-US" dirty="0">
                <a:solidFill>
                  <a:srgbClr val="FFFFFF"/>
                </a:solidFill>
              </a:rPr>
              <a:t>Summer and other intersession courses may be offered as well.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6F3814E-455F-456B-B1AF-7B993965A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295775" y="0"/>
            <a:ext cx="360000" cy="274638"/>
          </a:xfrm>
          <a:custGeom>
            <a:avLst/>
            <a:gdLst>
              <a:gd name="connsiteX0" fmla="*/ 30714 w 360000"/>
              <a:gd name="connsiteY0" fmla="*/ 0 h 274638"/>
              <a:gd name="connsiteX1" fmla="*/ 329286 w 360000"/>
              <a:gd name="connsiteY1" fmla="*/ 0 h 274638"/>
              <a:gd name="connsiteX2" fmla="*/ 345855 w 360000"/>
              <a:gd name="connsiteY2" fmla="*/ 24574 h 274638"/>
              <a:gd name="connsiteX3" fmla="*/ 360000 w 360000"/>
              <a:gd name="connsiteY3" fmla="*/ 94638 h 274638"/>
              <a:gd name="connsiteX4" fmla="*/ 180000 w 360000"/>
              <a:gd name="connsiteY4" fmla="*/ 274638 h 274638"/>
              <a:gd name="connsiteX5" fmla="*/ 0 w 360000"/>
              <a:gd name="connsiteY5" fmla="*/ 94638 h 274638"/>
              <a:gd name="connsiteX6" fmla="*/ 14145 w 360000"/>
              <a:gd name="connsiteY6" fmla="*/ 24574 h 27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0000" h="274638">
                <a:moveTo>
                  <a:pt x="30714" y="0"/>
                </a:moveTo>
                <a:lnTo>
                  <a:pt x="329286" y="0"/>
                </a:lnTo>
                <a:lnTo>
                  <a:pt x="345855" y="24574"/>
                </a:lnTo>
                <a:cubicBezTo>
                  <a:pt x="354963" y="46109"/>
                  <a:pt x="360000" y="69785"/>
                  <a:pt x="360000" y="94638"/>
                </a:cubicBezTo>
                <a:cubicBezTo>
                  <a:pt x="360000" y="194049"/>
                  <a:pt x="279411" y="274638"/>
                  <a:pt x="180000" y="274638"/>
                </a:cubicBezTo>
                <a:cubicBezTo>
                  <a:pt x="80589" y="274638"/>
                  <a:pt x="0" y="194049"/>
                  <a:pt x="0" y="94638"/>
                </a:cubicBezTo>
                <a:cubicBezTo>
                  <a:pt x="0" y="69785"/>
                  <a:pt x="5037" y="46109"/>
                  <a:pt x="14145" y="24574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5C127211-A22C-A07F-D017-2F9FEFE7F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5891" y="5993773"/>
            <a:ext cx="667327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27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/>
          <a:lstStyle/>
          <a:p>
            <a:r>
              <a:rPr lang="en-US" sz="4200" dirty="0"/>
              <a:t>Academic Calendars at Nearby Institutions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DB384BF-593C-12DC-7236-633DF5986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0445" y="1478357"/>
            <a:ext cx="9782355" cy="3515555"/>
          </a:xfrm>
        </p:spPr>
        <p:txBody>
          <a:bodyPr/>
          <a:lstStyle/>
          <a:p>
            <a:pPr>
              <a:lnSpc>
                <a:spcPct val="102000"/>
              </a:lnSpc>
              <a:spcAft>
                <a:spcPts val="1200"/>
              </a:spcAft>
            </a:pPr>
            <a:r>
              <a:rPr lang="en-US" sz="2600" dirty="0">
                <a:solidFill>
                  <a:srgbClr val="FFFFFF"/>
                </a:solidFill>
              </a:rPr>
              <a:t>The Fall 2023 semester at UC Berkeley has 14 weeks of classroom instruction and 1 week of final examinations.</a:t>
            </a:r>
          </a:p>
          <a:p>
            <a:pPr>
              <a:lnSpc>
                <a:spcPct val="102000"/>
              </a:lnSpc>
              <a:spcAft>
                <a:spcPts val="1200"/>
              </a:spcAft>
            </a:pPr>
            <a:r>
              <a:rPr lang="en-US" sz="2600" dirty="0">
                <a:solidFill>
                  <a:srgbClr val="FFFFFF"/>
                </a:solidFill>
              </a:rPr>
              <a:t>At Cal State East Bay, San Francisco State, and San José State, the Fall 2023 semester has 15 weeks of classroom instruction and 1 week of final examinations.</a:t>
            </a:r>
          </a:p>
          <a:p>
            <a:pPr>
              <a:lnSpc>
                <a:spcPct val="102000"/>
              </a:lnSpc>
              <a:spcAft>
                <a:spcPts val="1200"/>
              </a:spcAft>
            </a:pPr>
            <a:r>
              <a:rPr lang="en-US" sz="2600" dirty="0">
                <a:solidFill>
                  <a:srgbClr val="FFFFFF"/>
                </a:solidFill>
              </a:rPr>
              <a:t>Diablo Valley College, Contra Costa College, Los </a:t>
            </a:r>
            <a:r>
              <a:rPr lang="en-US" sz="2600" dirty="0" err="1">
                <a:solidFill>
                  <a:srgbClr val="FFFFFF"/>
                </a:solidFill>
              </a:rPr>
              <a:t>Medanos</a:t>
            </a:r>
            <a:r>
              <a:rPr lang="en-US" sz="2600" dirty="0">
                <a:solidFill>
                  <a:srgbClr val="FFFFFF"/>
                </a:solidFill>
              </a:rPr>
              <a:t> College and Ohlone College all have the same type of calendar that is being discussed as a possibility for Chabot and Las Positas Colleges, with 15 weeks of classroom instruction and 1 week of final examinations.</a:t>
            </a:r>
          </a:p>
        </p:txBody>
      </p:sp>
      <p:pic>
        <p:nvPicPr>
          <p:cNvPr id="2" name="Picture 1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650B13D9-3400-3E8E-7E7B-6BA63820F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473" y="6059732"/>
            <a:ext cx="667327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7788B34-4190-4916-9048-47720EA5A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/>
          <a:lstStyle/>
          <a:p>
            <a:r>
              <a:rPr lang="en-US" sz="4200" dirty="0"/>
              <a:t>How does class scheduling work under a compressed calendar?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F0A8666-4477-461C-A79D-E91232EE9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F630F805-038A-C70B-0A3C-CAF74D88F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96113"/>
            <a:ext cx="10965400" cy="535354"/>
          </a:xfrm>
        </p:spPr>
        <p:txBody>
          <a:bodyPr/>
          <a:lstStyle/>
          <a:p>
            <a:r>
              <a:rPr lang="en-US" sz="2300" dirty="0"/>
              <a:t>SAME TOTAL NUMBER OF HOURS OF INSTRUCTION FOR EACH COURSE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DB384BF-593C-12DC-7236-633DF5986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0445" y="2595620"/>
            <a:ext cx="9782355" cy="3515555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</a:rPr>
              <a:t>Because the semester has fewer class meetings, the length of each meeting is increased by a few minutes.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FFFF"/>
                </a:solidFill>
              </a:rPr>
              <a:t>For example, consider a 3-unit lecture course: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300" dirty="0">
                <a:solidFill>
                  <a:srgbClr val="FFFFFF"/>
                </a:solidFill>
              </a:rPr>
              <a:t>      	TRADITIONAL			COMPRESSED</a:t>
            </a:r>
            <a:br>
              <a:rPr lang="en-US" sz="2300" dirty="0">
                <a:solidFill>
                  <a:srgbClr val="FFFFFF"/>
                </a:solidFill>
              </a:rPr>
            </a:br>
            <a:r>
              <a:rPr lang="en-US" sz="2300" dirty="0">
                <a:solidFill>
                  <a:srgbClr val="FFFFFF"/>
                </a:solidFill>
              </a:rPr>
              <a:t>	   2 meetings per week			   2 meetings per week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300" dirty="0">
                <a:solidFill>
                  <a:srgbClr val="FFFFFF"/>
                </a:solidFill>
              </a:rPr>
              <a:t>	   MW  1:00 – 2:15			   MW  1:00 – 2:25</a:t>
            </a:r>
          </a:p>
        </p:txBody>
      </p:sp>
      <p:pic>
        <p:nvPicPr>
          <p:cNvPr id="2" name="Picture 1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D4424F35-AB76-44E3-6FD5-D7122B553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473" y="5993773"/>
            <a:ext cx="667327" cy="66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52707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811A92-D464-4AC4-A396-BA73B10CEEAC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schemas.microsoft.com/sharepoint/v3"/>
    <ds:schemaRef ds:uri="http://www.w3.org/XML/1998/namespace"/>
    <ds:schemaRef ds:uri="http://purl.org/dc/dcmitype/"/>
    <ds:schemaRef ds:uri="16c05727-aa75-4e4a-9b5f-8a80a1165891"/>
    <ds:schemaRef ds:uri="http://schemas.microsoft.com/office/2006/documentManagement/types"/>
    <ds:schemaRef ds:uri="230e9df3-be65-4c73-a93b-d1236ebd677e"/>
    <ds:schemaRef ds:uri="71af3243-3dd4-4a8d-8c0d-dd76da1f02a5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04751AB-E840-446F-8D49-E697067EC88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4876F9-7AE1-498D-B8FE-1E3AD703D2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{AB0B8EBD-FFFD-41E6-B367-0DC8EAF83911}tf33713516_win32</Template>
  <TotalTime>27482</TotalTime>
  <Words>1575</Words>
  <Application>Microsoft Office PowerPoint</Application>
  <PresentationFormat>Widescreen</PresentationFormat>
  <Paragraphs>173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Gill Sans MT</vt:lpstr>
      <vt:lpstr>Walbaum Display</vt:lpstr>
      <vt:lpstr>3DFloatVTI</vt:lpstr>
      <vt:lpstr>Compressed Calendar Forum</vt:lpstr>
      <vt:lpstr>Presenters</vt:lpstr>
      <vt:lpstr>Why are we considering a compressed calendar for Chabot College and Las Positas College?</vt:lpstr>
      <vt:lpstr>Agenda</vt:lpstr>
      <vt:lpstr>Compressed Calendar Project Information</vt:lpstr>
      <vt:lpstr>What is a compressed academic calendar?</vt:lpstr>
      <vt:lpstr>Two Types of Academic Calendar</vt:lpstr>
      <vt:lpstr>Academic Calendars at Nearby Institutions</vt:lpstr>
      <vt:lpstr>How does class scheduling work under a compressed calendar?</vt:lpstr>
      <vt:lpstr>How does class scheduling work under a compressed calendar?</vt:lpstr>
      <vt:lpstr>How does class scheduling work under a compressed calendar?</vt:lpstr>
      <vt:lpstr>How does class scheduling work under a compressed calendar?</vt:lpstr>
      <vt:lpstr>How does class scheduling work under a compressed calendar?</vt:lpstr>
      <vt:lpstr>What is a compressed academic calendar?</vt:lpstr>
      <vt:lpstr>What is a compressed academic calendar?</vt:lpstr>
      <vt:lpstr>Alternative Academic Calendar Committee</vt:lpstr>
      <vt:lpstr>Alternative Academic Calendar Committee</vt:lpstr>
      <vt:lpstr>Alternative Academic Calendar Committee</vt:lpstr>
      <vt:lpstr>What are the key steps?</vt:lpstr>
      <vt:lpstr>What are the key steps?</vt:lpstr>
      <vt:lpstr>Recommendation</vt:lpstr>
      <vt:lpstr>Compressed Calendar Forum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John Mullen</dc:creator>
  <cp:lastModifiedBy>John Mullen</cp:lastModifiedBy>
  <cp:revision>41</cp:revision>
  <dcterms:created xsi:type="dcterms:W3CDTF">2023-09-25T18:35:04Z</dcterms:created>
  <dcterms:modified xsi:type="dcterms:W3CDTF">2023-10-30T20:20:40Z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