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4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8" r:id="rId6"/>
    <p:sldId id="279" r:id="rId7"/>
    <p:sldId id="280" r:id="rId8"/>
    <p:sldId id="285" r:id="rId9"/>
    <p:sldId id="287" r:id="rId10"/>
    <p:sldId id="288" r:id="rId11"/>
    <p:sldId id="289" r:id="rId12"/>
    <p:sldId id="290" r:id="rId13"/>
    <p:sldId id="292" r:id="rId14"/>
    <p:sldId id="28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259BEA-82BC-4476-91F2-380E77DBAD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9DE9C3-2AB8-44E5-BCFE-5DD42DFC56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858F-6309-4F09-BEA0-6CBF97E55806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1B971B-9BC3-41DB-91DC-F03F5C808D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0720E-F4E2-435B-A885-9194BA3026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8AE00-5498-4F06-8655-F21703489B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53C5D-CD12-6D4C-A980-0612968271E2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167F0-0840-1348-BFE4-C6298BBC06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0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2000"/>
                  <a:hueMod val="108000"/>
                  <a:satMod val="164000"/>
                  <a:lumMod val="69000"/>
                </a:schemeClr>
                <a:schemeClr val="dk2">
                  <a:tint val="96000"/>
                  <a:hueMod val="90000"/>
                  <a:satMod val="130000"/>
                  <a:lumMod val="134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10"/>
          <p:cNvSpPr/>
          <p:nvPr/>
        </p:nvSpPr>
        <p:spPr>
          <a:xfrm>
            <a:off x="322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175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7999412" y="-2373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noProof="0" dirty="0"/>
          </a:p>
        </p:txBody>
      </p:sp>
      <p:sp>
        <p:nvSpPr>
          <p:cNvPr id="15" name="Oval 14"/>
          <p:cNvSpPr/>
          <p:nvPr/>
        </p:nvSpPr>
        <p:spPr>
          <a:xfrm>
            <a:off x="8609012" y="5874054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Freeform 5"/>
          <p:cNvSpPr>
            <a:spLocks noEditPoints="1"/>
          </p:cNvSpPr>
          <p:nvPr/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75D0B1B9-C7DF-F64A-B488-12B3D5090923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273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215A5A73-8E13-4E38-8362-0A09BA944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58861" y="478881"/>
            <a:ext cx="5582675" cy="5908526"/>
          </a:xfrm>
          <a:custGeom>
            <a:avLst/>
            <a:gdLst>
              <a:gd name="connsiteX0" fmla="*/ 10816 w 5582675"/>
              <a:gd name="connsiteY0" fmla="*/ 0 h 5908526"/>
              <a:gd name="connsiteX1" fmla="*/ 5582675 w 5582675"/>
              <a:gd name="connsiteY1" fmla="*/ 0 h 5908526"/>
              <a:gd name="connsiteX2" fmla="*/ 5582675 w 5582675"/>
              <a:gd name="connsiteY2" fmla="*/ 5908526 h 5908526"/>
              <a:gd name="connsiteX3" fmla="*/ 0 w 5582675"/>
              <a:gd name="connsiteY3" fmla="*/ 5908526 h 5908526"/>
              <a:gd name="connsiteX4" fmla="*/ 30693 w 5582675"/>
              <a:gd name="connsiteY4" fmla="*/ 5722836 h 5908526"/>
              <a:gd name="connsiteX5" fmla="*/ 223682 w 5582675"/>
              <a:gd name="connsiteY5" fmla="*/ 2921544 h 5908526"/>
              <a:gd name="connsiteX6" fmla="*/ 30693 w 5582675"/>
              <a:gd name="connsiteY6" fmla="*/ 120253 h 59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82675" h="5908526">
                <a:moveTo>
                  <a:pt x="10816" y="0"/>
                </a:moveTo>
                <a:lnTo>
                  <a:pt x="5582675" y="0"/>
                </a:lnTo>
                <a:lnTo>
                  <a:pt x="5582675" y="5908526"/>
                </a:lnTo>
                <a:lnTo>
                  <a:pt x="0" y="5908526"/>
                </a:lnTo>
                <a:lnTo>
                  <a:pt x="30693" y="5722836"/>
                </a:lnTo>
                <a:cubicBezTo>
                  <a:pt x="153771" y="4890115"/>
                  <a:pt x="223682" y="3935837"/>
                  <a:pt x="223682" y="2921544"/>
                </a:cubicBezTo>
                <a:cubicBezTo>
                  <a:pt x="223682" y="1907252"/>
                  <a:pt x="153771" y="952973"/>
                  <a:pt x="30693" y="120253"/>
                </a:cubicBezTo>
                <a:close/>
              </a:path>
            </a:pathLst>
          </a:custGeom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343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50BDD93-02DA-4B21-9556-FA8B9894F9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58861" y="478880"/>
            <a:ext cx="5582675" cy="5900239"/>
          </a:xfrm>
          <a:custGeom>
            <a:avLst/>
            <a:gdLst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0 w 5582675"/>
              <a:gd name="connsiteY4" fmla="*/ 0 h 5900239"/>
              <a:gd name="connsiteX0" fmla="*/ 3501 w 5586176"/>
              <a:gd name="connsiteY0" fmla="*/ 0 h 5900239"/>
              <a:gd name="connsiteX1" fmla="*/ 5586176 w 5586176"/>
              <a:gd name="connsiteY1" fmla="*/ 0 h 5900239"/>
              <a:gd name="connsiteX2" fmla="*/ 5586176 w 5586176"/>
              <a:gd name="connsiteY2" fmla="*/ 5900239 h 5900239"/>
              <a:gd name="connsiteX3" fmla="*/ 3501 w 5586176"/>
              <a:gd name="connsiteY3" fmla="*/ 5900239 h 5900239"/>
              <a:gd name="connsiteX4" fmla="*/ 0 w 5586176"/>
              <a:gd name="connsiteY4" fmla="*/ 3615600 h 5900239"/>
              <a:gd name="connsiteX5" fmla="*/ 3501 w 5586176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0 w 5582675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47299 w 5582675"/>
              <a:gd name="connsiteY5" fmla="*/ 24756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1173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5237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82675" h="5900239">
                <a:moveTo>
                  <a:pt x="0" y="0"/>
                </a:moveTo>
                <a:lnTo>
                  <a:pt x="5582675" y="0"/>
                </a:lnTo>
                <a:lnTo>
                  <a:pt x="5582675" y="5900239"/>
                </a:lnTo>
                <a:lnTo>
                  <a:pt x="0" y="5900239"/>
                </a:lnTo>
                <a:cubicBezTo>
                  <a:pt x="14285" y="5817931"/>
                  <a:pt x="34284" y="5741338"/>
                  <a:pt x="42854" y="5653315"/>
                </a:cubicBezTo>
                <a:cubicBezTo>
                  <a:pt x="145724" y="4908883"/>
                  <a:pt x="181919" y="4332092"/>
                  <a:pt x="220019" y="3442880"/>
                </a:cubicBezTo>
                <a:cubicBezTo>
                  <a:pt x="221712" y="2333747"/>
                  <a:pt x="182766" y="1285573"/>
                  <a:pt x="47299" y="247560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97730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7C1C-DA5E-F743-826B-CB70C940D4E6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7171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0E4C-E478-1D40-94DF-17D7429B053A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5993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648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75C1B7F-CD73-441E-89FC-46AA9E8B51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150" y="2406650"/>
            <a:ext cx="8663700" cy="3477682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2974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5E0F-8980-D24A-B2F9-0C7A13C6A6DE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192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1EE2-1449-2741-9D08-61623EFC2A0E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736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F7560-49B8-714F-A7F1-D946D3E64C23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0819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237C-03C9-D843-906B-96D98C6B2D61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957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as Icons 5X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B480622-FB8F-493B-9965-971B07D752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92913" y="1748812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C5BC223-8B87-4685-A901-71B07847E4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92913" y="256115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2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1AE3DDF2-FC22-4381-9763-408FEF9648B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2913" y="3373501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6170A2BF-28BF-4B27-B92D-B1423601B76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92913" y="418584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4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2DB1D08C-9D26-4EC5-B935-D6A265A2A67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2913" y="4998190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6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D2BD-1F35-9841-A6BF-76BE540EE01F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DDAF6ED-5E16-4D29-98B7-FB80DB3AAFE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870575" y="184050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Picture Placeholder 13">
            <a:extLst>
              <a:ext uri="{FF2B5EF4-FFF2-40B4-BE49-F238E27FC236}">
                <a16:creationId xmlns:a16="http://schemas.microsoft.com/office/drawing/2014/main" id="{8C305CB7-F303-430E-951A-7FC6F97062A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870575" y="265284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2" name="Picture Placeholder 13">
            <a:extLst>
              <a:ext uri="{FF2B5EF4-FFF2-40B4-BE49-F238E27FC236}">
                <a16:creationId xmlns:a16="http://schemas.microsoft.com/office/drawing/2014/main" id="{84D427E5-ED69-4A46-A9B7-F4DC4466F32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70575" y="346519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3DDA902F-61D6-4F1C-86C6-D1F5584AE8B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870575" y="427753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D8B6871A-9C69-4437-A5AD-A0400BAF2C6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870575" y="5089882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29625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>
            <a:extLst>
              <a:ext uri="{FF2B5EF4-FFF2-40B4-BE49-F238E27FC236}">
                <a16:creationId xmlns:a16="http://schemas.microsoft.com/office/drawing/2014/main" id="{B8ACAEC3-8D8C-3848-8630-7A0DFF3F6116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CC12BEA0-F502-0646-A370-7ECF194608D0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58C6160-632A-B540-A7E5-81F40CEC1FE7}"/>
              </a:ext>
            </a:extLst>
          </p:cNvPr>
          <p:cNvSpPr>
            <a:spLocks noChangeAspect="1"/>
          </p:cNvSpPr>
          <p:nvPr userDrawn="1"/>
        </p:nvSpPr>
        <p:spPr>
          <a:xfrm>
            <a:off x="6287247" y="370677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B2FEBB6-C1E0-0D47-8CCC-05EE2F756590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2271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215E544-9553-AC42-B5C3-F7AE9AD6D815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6E934A-C634-DF4D-992A-6E01917693AD}"/>
              </a:ext>
            </a:extLst>
          </p:cNvPr>
          <p:cNvSpPr>
            <a:spLocks noChangeAspect="1"/>
          </p:cNvSpPr>
          <p:nvPr userDrawn="1"/>
        </p:nvSpPr>
        <p:spPr>
          <a:xfrm>
            <a:off x="6289119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40A-5592-5744-BFD7-61B04D70BFE7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97E18E-0E31-B542-9578-D6E4DCD8468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7602DDF7-46BD-6045-BDB0-45F47B0B6A9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182046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86F73ED6-3B3B-5A45-912C-FCFD7D53593C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B5971407-B12A-EE45-895D-769807DFC76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6215321-76D7-AD41-B779-DE347C617DB3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3706777"/>
            <a:ext cx="1261872" cy="12618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61684B2-1403-BD44-80B1-6A5C0D0A3C6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4143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799317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325413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2234226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2234226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2401122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240018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246506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>
            <a:extLst>
              <a:ext uri="{FF2B5EF4-FFF2-40B4-BE49-F238E27FC236}">
                <a16:creationId xmlns:a16="http://schemas.microsoft.com/office/drawing/2014/main" id="{F625DE42-6A2A-D745-B1F8-2AF2793533BE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3981394"/>
            <a:ext cx="1042415" cy="104241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9">
            <a:extLst>
              <a:ext uri="{FF2B5EF4-FFF2-40B4-BE49-F238E27FC236}">
                <a16:creationId xmlns:a16="http://schemas.microsoft.com/office/drawing/2014/main" id="{A87D37E3-62A9-1F44-8520-EBED16BF1C0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535100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5F8797D-AFBD-534A-AC82-DE2B7BAECE83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1932281"/>
            <a:ext cx="1042415" cy="10424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FE809D2-16A3-B143-BC10-FEC397E62C6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535100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9370-372E-0846-B090-5E6EF97A3B62}" type="datetime1">
              <a:rPr lang="en-US" noProof="0" smtClean="0"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9670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533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9670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19533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3963115-25B3-494B-9A13-AC92EFE94C09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1932281"/>
            <a:ext cx="1042415" cy="1042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3C759269-D6E6-2B41-8BEE-8B5AFB809B6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01494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3E569D5-DC38-7C46-95CD-ACFBFBF591A2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3981394"/>
            <a:ext cx="1042415" cy="104241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8396DFD-D667-2648-9BE4-6237690F799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201494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292990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8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6ACA6CA-E140-824D-8E8B-5CC5036BDBAE}" type="datetime1">
              <a:rPr lang="en-US" noProof="0" smtClean="0"/>
              <a:pPr/>
              <a:t>1/25/2023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endParaRPr lang="en-US" noProof="0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6391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59" r:id="rId4"/>
    <p:sldLayoutId id="2147483860" r:id="rId5"/>
    <p:sldLayoutId id="2147483861" r:id="rId6"/>
    <p:sldLayoutId id="2147483862" r:id="rId7"/>
    <p:sldLayoutId id="2147483864" r:id="rId8"/>
    <p:sldLayoutId id="2147483863" r:id="rId9"/>
    <p:sldLayoutId id="2147483858" r:id="rId10"/>
    <p:sldLayoutId id="2147483865" r:id="rId11"/>
    <p:sldLayoutId id="2147483844" r:id="rId12"/>
    <p:sldLayoutId id="2147483845" r:id="rId13"/>
    <p:sldLayoutId id="2147483846" r:id="rId14"/>
    <p:sldLayoutId id="2147483866" r:id="rId15"/>
    <p:sldLayoutId id="214748384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1E-FC51-4047-9C2D-7FA6782D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370272"/>
            <a:ext cx="9757460" cy="2677648"/>
          </a:xfrm>
        </p:spPr>
        <p:txBody>
          <a:bodyPr/>
          <a:lstStyle/>
          <a:p>
            <a:r>
              <a:rPr lang="en-US" sz="3700" dirty="0">
                <a:solidFill>
                  <a:schemeClr val="bg1"/>
                </a:solidFill>
              </a:rPr>
              <a:t>Alternative Academic Calendar Project </a:t>
            </a:r>
            <a:br>
              <a:rPr lang="en-US" sz="3700" dirty="0">
                <a:solidFill>
                  <a:schemeClr val="bg1"/>
                </a:solidFill>
              </a:rPr>
            </a:br>
            <a:br>
              <a:rPr lang="en-US" sz="37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Scheduling Classes on a 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16-Week Compressed Calendar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E989F-747B-4007-9C7A-A35E8B662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JOHN MULLEN, consultant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6B854FA8-867C-2D12-A9F1-A74BB7AEC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89" y="676275"/>
            <a:ext cx="189547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0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CATEGORIES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C9BE9DC-A4DE-AA4B-EC92-0852AEBC1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4732" y="1175592"/>
            <a:ext cx="6206734" cy="476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05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1E-FC51-4047-9C2D-7FA6782D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370272"/>
            <a:ext cx="9757460" cy="2677648"/>
          </a:xfrm>
        </p:spPr>
        <p:txBody>
          <a:bodyPr/>
          <a:lstStyle/>
          <a:p>
            <a:r>
              <a:rPr lang="en-US" sz="3700" dirty="0">
                <a:solidFill>
                  <a:schemeClr val="bg1"/>
                </a:solidFill>
              </a:rPr>
              <a:t>Alternative Academic Calendar Project </a:t>
            </a:r>
            <a:br>
              <a:rPr lang="en-US" sz="3700" dirty="0">
                <a:solidFill>
                  <a:schemeClr val="bg1"/>
                </a:solidFill>
              </a:rPr>
            </a:br>
            <a:br>
              <a:rPr lang="en-US" sz="37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Scheduling Classes on a 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16-Week Compressed Calendar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E989F-747B-4007-9C7A-A35E8B662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JOHN MULLEN, consultant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6B854FA8-867C-2D12-A9F1-A74BB7AEC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89" y="676275"/>
            <a:ext cx="189547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5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FUNDAMENTAL COMMITMENT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Integrity of the Credit Hour</a:t>
            </a:r>
          </a:p>
          <a:p>
            <a:pPr>
              <a:spcAft>
                <a:spcPts val="18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 converting to a compressed calendar, the district must commit to retain the integrity of the credit hour. </a:t>
            </a:r>
          </a:p>
          <a:p>
            <a:pPr>
              <a:spcAft>
                <a:spcPts val="1800"/>
              </a:spcAft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 every case, the student must continue to receive the specified number of hours of instruction previously provided under the traditional 35-week academic calendar.</a:t>
            </a:r>
          </a:p>
          <a:p>
            <a:pPr>
              <a:spcAft>
                <a:spcPts val="1800"/>
              </a:spcAft>
            </a:pPr>
            <a:r>
              <a:rPr lang="en-US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CLPCCD BP and AP 4020 Program, Curriculum, and Course Development</a:t>
            </a:r>
            <a:endParaRPr lang="en-US" i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46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COURSE OUTLINES OF RECORD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55192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Course outlines remain basically unchanged: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total hours of instruction and examination required 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for each course remain the same.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Changes in the leng</a:t>
            </a: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th and scheduling of class meetings are needed to meet the hours requirement of individual courses.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595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FTES REGULATIONS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80208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The complex rules for FTES calculation remain in force: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All restrictions such as the minimum session length of 50 minutes apply under a compressed calendar.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Detailed guidelines for scheduling classes are available and should be followed to avoid audit exceptions.</a:t>
            </a:r>
          </a:p>
          <a:p>
            <a:pPr lvl="1">
              <a:spcAft>
                <a:spcPts val="1200"/>
              </a:spcAft>
            </a:pP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96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EXAMPLE DRAFT OF A CLPCCD COMPRESSED ACADEMIC CALENDAR FOR 2024-25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Placeholder 4" descr="Calendar&#10;&#10;Description automatically generated">
            <a:extLst>
              <a:ext uri="{FF2B5EF4-FFF2-40B4-BE49-F238E27FC236}">
                <a16:creationId xmlns:a16="http://schemas.microsoft.com/office/drawing/2014/main" id="{9FC571A1-BBD3-ADE7-7BD7-0A28C3FCAE58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2"/>
          <a:srcRect t="11473" b="11473"/>
          <a:stretch>
            <a:fillRect/>
          </a:stretch>
        </p:blipFill>
        <p:spPr>
          <a:xfrm>
            <a:off x="6453207" y="2400186"/>
            <a:ext cx="930888" cy="930888"/>
          </a:xfr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 flipH="1">
            <a:off x="10140592" y="3330138"/>
            <a:ext cx="709377" cy="3000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13" name="Picture 12" descr="Calendar&#10;&#10;Description automatically generated">
            <a:extLst>
              <a:ext uri="{FF2B5EF4-FFF2-40B4-BE49-F238E27FC236}">
                <a16:creationId xmlns:a16="http://schemas.microsoft.com/office/drawing/2014/main" id="{912493DB-35C7-653F-7A93-2CC13FA1C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8457" y="51756"/>
            <a:ext cx="5864735" cy="671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423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CLASS SCHEDULING BASICS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8020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The course outline of record states the required hours of instruction for each course: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For example, a 3-unit lecture course typically requires 48-54 of classroom instruction.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To provide for unforeseen meeting cancellations, colleges normally schedule to the range maximum.</a:t>
            </a:r>
          </a:p>
          <a:p>
            <a:pPr lvl="1">
              <a:spcAft>
                <a:spcPts val="1200"/>
              </a:spcAft>
            </a:pP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608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A 3-UNIT LECTURE COURSE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80208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Scheduling options for a full-semester 3-unit lecture course on the example 16-week calendar: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Two meetings per week of 1 hour and 25 minutes, or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One meeting per week of 3 hours and 10 minutes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rgbClr val="000000"/>
                </a:solidFill>
                <a:ea typeface="Times New Roman" panose="02020603050405020304" pitchFamily="18" charset="0"/>
              </a:rPr>
              <a:t>On a traditional calendar, course would typically be scheduled with two meetings per week of 1 hour and 15 minutes </a:t>
            </a:r>
            <a:endParaRPr lang="en-US" sz="2200" i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298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A 5-UNIT LECTURE/LAB COURSE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80208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Typical schedule for a full-semester  5-unit lecture/lab course on the example 16-week calendar: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Two lecture meetings per week of 1 hour and 25 minutes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Two lab meetings per week of 3 hours and 10 minutes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rgbClr val="000000"/>
                </a:solidFill>
                <a:ea typeface="Times New Roman" panose="02020603050405020304" pitchFamily="18" charset="0"/>
              </a:rPr>
              <a:t>On a traditional calendar, course would typically be scheduled with two lecture meetings per week of 1 hour and 15 minutes and two lab meetings per week of 2 hours and 50 minutes </a:t>
            </a:r>
          </a:p>
          <a:p>
            <a:pPr lvl="1">
              <a:spcAft>
                <a:spcPts val="1200"/>
              </a:spcAft>
            </a:pP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71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CATEGORIES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938463" y="1266035"/>
            <a:ext cx="580208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In traditional calendar terminology, most courses fit into categories based on the number of hours per week they meet: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A 3-unit lecture course typically has 3 hours of lecture sessions.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 5-unit lecture/lab course typically has 3 hours of lecture sessions and 6 hours of lab sessions.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Scheduling options of lecture, lab, and activity sessions are essentially similar -- the number of hours is what counts.</a:t>
            </a:r>
          </a:p>
          <a:p>
            <a:pPr lvl="1">
              <a:spcAft>
                <a:spcPts val="1200"/>
              </a:spcAft>
            </a:pP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561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741836_Beginning of the year procedures_AAS_v5" id="{51CF042C-A21F-4772-ACB5-34142877F475}" vid="{78ABB5F0-5DDF-4844-A82C-FEADF47C5B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CB9AE35-8A31-4380-94A6-86E5DFCDD1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0D0EAE-52CD-493E-A174-3A7CD0E9C7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983CA34-C6E2-49BA-ACFF-78ADEC0C28FA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Beginning of the year procedures</Template>
  <TotalTime>1998</TotalTime>
  <Words>531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Ion Boardroom</vt:lpstr>
      <vt:lpstr>Alternative Academic Calendar Project   Scheduling Classes on a  16-Week Compressed Calendar</vt:lpstr>
      <vt:lpstr>Alternative Academic Calendar Project  FUNDAMENTAL COMMITMENT</vt:lpstr>
      <vt:lpstr>Alternative Academic Calendar Project  COURSE OUTLINES OF RECORD</vt:lpstr>
      <vt:lpstr>Alternative Academic Calendar Project  FTES REGULATIONS</vt:lpstr>
      <vt:lpstr>Alternative Academic Calendar Project  EXAMPLE DRAFT OF A CLPCCD COMPRESSED ACADEMIC CALENDAR FOR 2024-25</vt:lpstr>
      <vt:lpstr>Alternative Academic Calendar Project  CLASS SCHEDULING BASICS</vt:lpstr>
      <vt:lpstr>Alternative Academic Calendar Project  SCHEDULING A 3-UNIT LECTURE COURSE</vt:lpstr>
      <vt:lpstr>Alternative Academic Calendar Project  SCHEDULING A 5-UNIT LECTURE/LAB COURSE</vt:lpstr>
      <vt:lpstr>Alternative Academic Calendar Project  SCHEDULING CATEGORIES</vt:lpstr>
      <vt:lpstr>Alternative Academic Calendar Project  SCHEDULING CATEGORIES</vt:lpstr>
      <vt:lpstr>Alternative Academic Calendar Project   Scheduling Classes on a  16-Week Compressed Calendar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Beginning of the Year Procedures</dc:title>
  <dc:creator>John Mullen</dc:creator>
  <cp:lastModifiedBy>John Mullen</cp:lastModifiedBy>
  <cp:revision>14</cp:revision>
  <dcterms:created xsi:type="dcterms:W3CDTF">2022-12-08T02:24:54Z</dcterms:created>
  <dcterms:modified xsi:type="dcterms:W3CDTF">2023-01-25T08:23:50Z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