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40" r:id="rId4"/>
  </p:sldMasterIdLst>
  <p:notesMasterIdLst>
    <p:notesMasterId r:id="rId13"/>
  </p:notesMasterIdLst>
  <p:handoutMasterIdLst>
    <p:handoutMasterId r:id="rId14"/>
  </p:handoutMasterIdLst>
  <p:sldIdLst>
    <p:sldId id="256" r:id="rId5"/>
    <p:sldId id="274" r:id="rId6"/>
    <p:sldId id="276" r:id="rId7"/>
    <p:sldId id="277" r:id="rId8"/>
    <p:sldId id="278" r:id="rId9"/>
    <p:sldId id="279" r:id="rId10"/>
    <p:sldId id="280" r:id="rId11"/>
    <p:sldId id="28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A259BEA-82BC-4476-91F2-380E77DBAD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9DE9C3-2AB8-44E5-BCFE-5DD42DFC56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7858F-6309-4F09-BEA0-6CBF97E55806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1B971B-9BC3-41DB-91DC-F03F5C808D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A0720E-F4E2-435B-A885-9194BA3026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8AE00-5498-4F06-8655-F21703489B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42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53C5D-CD12-6D4C-A980-0612968271E2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167F0-0840-1348-BFE4-C6298BBC06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904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2000"/>
                  <a:hueMod val="108000"/>
                  <a:satMod val="164000"/>
                  <a:lumMod val="69000"/>
                </a:schemeClr>
                <a:schemeClr val="dk2">
                  <a:tint val="96000"/>
                  <a:hueMod val="90000"/>
                  <a:satMod val="130000"/>
                  <a:lumMod val="134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10"/>
          <p:cNvSpPr/>
          <p:nvPr/>
        </p:nvSpPr>
        <p:spPr>
          <a:xfrm>
            <a:off x="322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Oval 11"/>
          <p:cNvSpPr/>
          <p:nvPr/>
        </p:nvSpPr>
        <p:spPr>
          <a:xfrm>
            <a:off x="175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Oval 12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Oval 13"/>
          <p:cNvSpPr/>
          <p:nvPr/>
        </p:nvSpPr>
        <p:spPr>
          <a:xfrm>
            <a:off x="7999412" y="-2373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noProof="0" dirty="0"/>
          </a:p>
        </p:txBody>
      </p:sp>
      <p:sp>
        <p:nvSpPr>
          <p:cNvPr id="15" name="Oval 14"/>
          <p:cNvSpPr/>
          <p:nvPr/>
        </p:nvSpPr>
        <p:spPr>
          <a:xfrm>
            <a:off x="8609012" y="5874054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Freeform 5"/>
          <p:cNvSpPr>
            <a:spLocks noEditPoints="1"/>
          </p:cNvSpPr>
          <p:nvPr/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75D0B1B9-C7DF-F64A-B488-12B3D5090923}" type="datetime1">
              <a:rPr lang="en-US" noProof="0" smtClean="0"/>
              <a:t>12/14/2022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7273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23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215A5A73-8E13-4E38-8362-0A09BA944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58861" y="478881"/>
            <a:ext cx="5582675" cy="5908526"/>
          </a:xfrm>
          <a:custGeom>
            <a:avLst/>
            <a:gdLst>
              <a:gd name="connsiteX0" fmla="*/ 10816 w 5582675"/>
              <a:gd name="connsiteY0" fmla="*/ 0 h 5908526"/>
              <a:gd name="connsiteX1" fmla="*/ 5582675 w 5582675"/>
              <a:gd name="connsiteY1" fmla="*/ 0 h 5908526"/>
              <a:gd name="connsiteX2" fmla="*/ 5582675 w 5582675"/>
              <a:gd name="connsiteY2" fmla="*/ 5908526 h 5908526"/>
              <a:gd name="connsiteX3" fmla="*/ 0 w 5582675"/>
              <a:gd name="connsiteY3" fmla="*/ 5908526 h 5908526"/>
              <a:gd name="connsiteX4" fmla="*/ 30693 w 5582675"/>
              <a:gd name="connsiteY4" fmla="*/ 5722836 h 5908526"/>
              <a:gd name="connsiteX5" fmla="*/ 223682 w 5582675"/>
              <a:gd name="connsiteY5" fmla="*/ 2921544 h 5908526"/>
              <a:gd name="connsiteX6" fmla="*/ 30693 w 5582675"/>
              <a:gd name="connsiteY6" fmla="*/ 120253 h 5908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82675" h="5908526">
                <a:moveTo>
                  <a:pt x="10816" y="0"/>
                </a:moveTo>
                <a:lnTo>
                  <a:pt x="5582675" y="0"/>
                </a:lnTo>
                <a:lnTo>
                  <a:pt x="5582675" y="5908526"/>
                </a:lnTo>
                <a:lnTo>
                  <a:pt x="0" y="5908526"/>
                </a:lnTo>
                <a:lnTo>
                  <a:pt x="30693" y="5722836"/>
                </a:lnTo>
                <a:cubicBezTo>
                  <a:pt x="153771" y="4890115"/>
                  <a:pt x="223682" y="3935837"/>
                  <a:pt x="223682" y="2921544"/>
                </a:cubicBezTo>
                <a:cubicBezTo>
                  <a:pt x="223682" y="1907252"/>
                  <a:pt x="153771" y="952973"/>
                  <a:pt x="30693" y="120253"/>
                </a:cubicBezTo>
                <a:close/>
              </a:path>
            </a:pathLst>
          </a:custGeom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A5200-74F0-9445-8847-A53AA9C11C7B}" type="datetime1">
              <a:rPr lang="en-US" noProof="0" smtClean="0"/>
              <a:t>12/14/2022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8343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50BDD93-02DA-4B21-9556-FA8B9894F90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58861" y="478880"/>
            <a:ext cx="5582675" cy="5900239"/>
          </a:xfrm>
          <a:custGeom>
            <a:avLst/>
            <a:gdLst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0 w 5582675"/>
              <a:gd name="connsiteY4" fmla="*/ 0 h 5900239"/>
              <a:gd name="connsiteX0" fmla="*/ 3501 w 5586176"/>
              <a:gd name="connsiteY0" fmla="*/ 0 h 5900239"/>
              <a:gd name="connsiteX1" fmla="*/ 5586176 w 5586176"/>
              <a:gd name="connsiteY1" fmla="*/ 0 h 5900239"/>
              <a:gd name="connsiteX2" fmla="*/ 5586176 w 5586176"/>
              <a:gd name="connsiteY2" fmla="*/ 5900239 h 5900239"/>
              <a:gd name="connsiteX3" fmla="*/ 3501 w 5586176"/>
              <a:gd name="connsiteY3" fmla="*/ 5900239 h 5900239"/>
              <a:gd name="connsiteX4" fmla="*/ 0 w 5586176"/>
              <a:gd name="connsiteY4" fmla="*/ 3615600 h 5900239"/>
              <a:gd name="connsiteX5" fmla="*/ 3501 w 5586176"/>
              <a:gd name="connsiteY5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0 w 5582675"/>
              <a:gd name="connsiteY5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117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117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47299 w 5582675"/>
              <a:gd name="connsiteY5" fmla="*/ 24756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11739 w 5582675"/>
              <a:gd name="connsiteY4" fmla="*/ 5647600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52379 w 5582675"/>
              <a:gd name="connsiteY4" fmla="*/ 5647600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82675" h="5900239">
                <a:moveTo>
                  <a:pt x="0" y="0"/>
                </a:moveTo>
                <a:lnTo>
                  <a:pt x="5582675" y="0"/>
                </a:lnTo>
                <a:lnTo>
                  <a:pt x="5582675" y="5900239"/>
                </a:lnTo>
                <a:lnTo>
                  <a:pt x="0" y="5900239"/>
                </a:lnTo>
                <a:cubicBezTo>
                  <a:pt x="14285" y="5817931"/>
                  <a:pt x="34284" y="5741338"/>
                  <a:pt x="42854" y="5653315"/>
                </a:cubicBezTo>
                <a:cubicBezTo>
                  <a:pt x="145724" y="4908883"/>
                  <a:pt x="181919" y="4332092"/>
                  <a:pt x="220019" y="3442880"/>
                </a:cubicBezTo>
                <a:cubicBezTo>
                  <a:pt x="221712" y="2333747"/>
                  <a:pt x="182766" y="1285573"/>
                  <a:pt x="47299" y="247560"/>
                </a:cubicBez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23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A5200-74F0-9445-8847-A53AA9C11C7B}" type="datetime1">
              <a:rPr lang="en-US" noProof="0" smtClean="0"/>
              <a:t>12/14/2022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97730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7C1C-DA5E-F743-826B-CB70C940D4E6}" type="datetime1">
              <a:rPr lang="en-US" noProof="0" smtClean="0"/>
              <a:t>12/14/2022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7171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0E4C-E478-1D40-94DF-17D7429B053A}" type="datetime1">
              <a:rPr lang="en-US" noProof="0" smtClean="0"/>
              <a:t>12/14/2022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5993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9061-1D22-724D-9508-7BAEAF287353}" type="datetime1">
              <a:rPr lang="en-US" noProof="0" smtClean="0"/>
              <a:t>12/14/2022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648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9061-1D22-724D-9508-7BAEAF287353}" type="datetime1">
              <a:rPr lang="en-US" noProof="0" smtClean="0"/>
              <a:t>12/14/2022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75C1B7F-CD73-441E-89FC-46AA9E8B51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150" y="2406650"/>
            <a:ext cx="8663700" cy="3477682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2974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5E0F-8980-D24A-B2F9-0C7A13C6A6DE}" type="datetime1">
              <a:rPr lang="en-US" noProof="0" smtClean="0"/>
              <a:t>12/14/2022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1922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41EE2-1449-2741-9D08-61623EFC2A0E}" type="datetime1">
              <a:rPr lang="en-US" noProof="0" smtClean="0"/>
              <a:t>12/14/2022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7362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F7560-49B8-714F-A7F1-D946D3E64C23}" type="datetime1">
              <a:rPr lang="en-US" noProof="0" smtClean="0"/>
              <a:t>12/14/2022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08194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237C-03C9-D843-906B-96D98C6B2D61}" type="datetime1">
              <a:rPr lang="en-US" noProof="0" smtClean="0"/>
              <a:t>12/14/2022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7957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ullets as Icons 5X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B480622-FB8F-493B-9965-971B07D752E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92913" y="1748812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2C5BC223-8B87-4685-A901-71B07847E4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792913" y="2561156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2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1AE3DDF2-FC22-4381-9763-408FEF9648B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2913" y="3373501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6170A2BF-28BF-4B27-B92D-B1423601B76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92913" y="4185846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4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2DB1D08C-9D26-4EC5-B935-D6A265A2A67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2913" y="4998190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6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D2BD-1F35-9841-A6BF-76BE540EE01F}" type="datetime1">
              <a:rPr lang="en-US" noProof="0" smtClean="0"/>
              <a:t>12/14/2022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DDAF6ED-5E16-4D29-98B7-FB80DB3AAFEC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870575" y="1840504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1" name="Picture Placeholder 13">
            <a:extLst>
              <a:ext uri="{FF2B5EF4-FFF2-40B4-BE49-F238E27FC236}">
                <a16:creationId xmlns:a16="http://schemas.microsoft.com/office/drawing/2014/main" id="{8C305CB7-F303-430E-951A-7FC6F97062A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870575" y="2652849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2" name="Picture Placeholder 13">
            <a:extLst>
              <a:ext uri="{FF2B5EF4-FFF2-40B4-BE49-F238E27FC236}">
                <a16:creationId xmlns:a16="http://schemas.microsoft.com/office/drawing/2014/main" id="{84D427E5-ED69-4A46-A9B7-F4DC4466F320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870575" y="3465194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4" name="Picture Placeholder 13">
            <a:extLst>
              <a:ext uri="{FF2B5EF4-FFF2-40B4-BE49-F238E27FC236}">
                <a16:creationId xmlns:a16="http://schemas.microsoft.com/office/drawing/2014/main" id="{3DDA902F-61D6-4F1C-86C6-D1F5584AE8B3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870575" y="4277539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6" name="Picture Placeholder 13">
            <a:extLst>
              <a:ext uri="{FF2B5EF4-FFF2-40B4-BE49-F238E27FC236}">
                <a16:creationId xmlns:a16="http://schemas.microsoft.com/office/drawing/2014/main" id="{D8B6871A-9C69-4437-A5AD-A0400BAF2C6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870575" y="5089882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296259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Vertical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>
            <a:extLst>
              <a:ext uri="{FF2B5EF4-FFF2-40B4-BE49-F238E27FC236}">
                <a16:creationId xmlns:a16="http://schemas.microsoft.com/office/drawing/2014/main" id="{B8ACAEC3-8D8C-3848-8630-7A0DFF3F6116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3702940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CC12BEA0-F502-0646-A370-7ECF194608D0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865103" y="3869836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58C6160-632A-B540-A7E5-81F40CEC1FE7}"/>
              </a:ext>
            </a:extLst>
          </p:cNvPr>
          <p:cNvSpPr>
            <a:spLocks noChangeAspect="1"/>
          </p:cNvSpPr>
          <p:nvPr userDrawn="1"/>
        </p:nvSpPr>
        <p:spPr>
          <a:xfrm>
            <a:off x="6287247" y="370677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Picture Placeholder 9">
            <a:extLst>
              <a:ext uri="{FF2B5EF4-FFF2-40B4-BE49-F238E27FC236}">
                <a16:creationId xmlns:a16="http://schemas.microsoft.com/office/drawing/2014/main" id="{EB2FEBB6-C1E0-0D47-8CCC-05EE2F756590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452271" y="387367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215E544-9553-AC42-B5C3-F7AE9AD6D815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79931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76E934A-C634-DF4D-992A-6E01917693AD}"/>
              </a:ext>
            </a:extLst>
          </p:cNvPr>
          <p:cNvSpPr>
            <a:spLocks noChangeAspect="1"/>
          </p:cNvSpPr>
          <p:nvPr userDrawn="1"/>
        </p:nvSpPr>
        <p:spPr>
          <a:xfrm>
            <a:off x="6289119" y="79931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F40A-5592-5744-BFD7-61B04D70BFE7}" type="datetime1">
              <a:rPr lang="en-US" noProof="0" smtClean="0"/>
              <a:t>12/14/2022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627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23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8E97E18E-0E31-B542-9578-D6E4DCD8468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96621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7602DDF7-46BD-6045-BDB0-45F47B0B6A9C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965277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</p:spTree>
    <p:extLst>
      <p:ext uri="{BB962C8B-B14F-4D97-AF65-F5344CB8AC3E}">
        <p14:creationId xmlns:p14="http://schemas.microsoft.com/office/powerpoint/2010/main" val="182046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>
            <a:extLst>
              <a:ext uri="{FF2B5EF4-FFF2-40B4-BE49-F238E27FC236}">
                <a16:creationId xmlns:a16="http://schemas.microsoft.com/office/drawing/2014/main" id="{86F73ED6-3B3B-5A45-912C-FCFD7D53593C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3702940"/>
            <a:ext cx="1261872" cy="126187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B5971407-B12A-EE45-895D-769807DFC767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865103" y="3869836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6215321-76D7-AD41-B779-DE347C617DB3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3706777"/>
            <a:ext cx="1261872" cy="126187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E61684B2-1403-BD44-80B1-6A5C0D0A3C6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454143" y="387367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B87B079-A5F0-D34B-90BD-17403B51EF47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799317"/>
            <a:ext cx="1261872" cy="12618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7169BE7-153A-034D-B3C8-A226C22DE09C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799317"/>
            <a:ext cx="1261872" cy="12618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604C6493-8619-1749-A32C-8C1C4E87533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96621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EE25A905-577F-154D-BA89-4F485EEBC4B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965277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7F711-7020-994E-A797-D04033A0CF12}" type="datetime1">
              <a:rPr lang="en-US" noProof="0" smtClean="0"/>
              <a:t>12/14/2022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627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23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</p:spTree>
    <p:extLst>
      <p:ext uri="{BB962C8B-B14F-4D97-AF65-F5344CB8AC3E}">
        <p14:creationId xmlns:p14="http://schemas.microsoft.com/office/powerpoint/2010/main" val="325413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Icon Bullet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>
            <a:extLst>
              <a:ext uri="{FF2B5EF4-FFF2-40B4-BE49-F238E27FC236}">
                <a16:creationId xmlns:a16="http://schemas.microsoft.com/office/drawing/2014/main" id="{3B87B079-A5F0-D34B-90BD-17403B51EF47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2234226"/>
            <a:ext cx="1261872" cy="12618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7169BE7-153A-034D-B3C8-A226C22DE09C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2234226"/>
            <a:ext cx="1261872" cy="12618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604C6493-8619-1749-A32C-8C1C4E87533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2401122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EE25A905-577F-154D-BA89-4F485EEBC4B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2400186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7F711-7020-994E-A797-D04033A0CF12}" type="datetime1">
              <a:rPr lang="en-US" noProof="0" smtClean="0"/>
              <a:t>12/14/2022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3785996"/>
            <a:ext cx="2325688" cy="1503455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3785996"/>
            <a:ext cx="2325688" cy="1503455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</p:spTree>
    <p:extLst>
      <p:ext uri="{BB962C8B-B14F-4D97-AF65-F5344CB8AC3E}">
        <p14:creationId xmlns:p14="http://schemas.microsoft.com/office/powerpoint/2010/main" val="2465061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31">
            <a:extLst>
              <a:ext uri="{FF2B5EF4-FFF2-40B4-BE49-F238E27FC236}">
                <a16:creationId xmlns:a16="http://schemas.microsoft.com/office/drawing/2014/main" id="{F625DE42-6A2A-D745-B1F8-2AF2793533BE}"/>
              </a:ext>
            </a:extLst>
          </p:cNvPr>
          <p:cNvSpPr>
            <a:spLocks noChangeAspect="1"/>
          </p:cNvSpPr>
          <p:nvPr userDrawn="1"/>
        </p:nvSpPr>
        <p:spPr>
          <a:xfrm>
            <a:off x="8404601" y="3981394"/>
            <a:ext cx="1042415" cy="104241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3" name="Picture Placeholder 9">
            <a:extLst>
              <a:ext uri="{FF2B5EF4-FFF2-40B4-BE49-F238E27FC236}">
                <a16:creationId xmlns:a16="http://schemas.microsoft.com/office/drawing/2014/main" id="{A87D37E3-62A9-1F44-8520-EBED16BF1C0F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535100" y="4123125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5F8797D-AFBD-534A-AC82-DE2B7BAECE83}"/>
              </a:ext>
            </a:extLst>
          </p:cNvPr>
          <p:cNvSpPr>
            <a:spLocks noChangeAspect="1"/>
          </p:cNvSpPr>
          <p:nvPr userDrawn="1"/>
        </p:nvSpPr>
        <p:spPr>
          <a:xfrm>
            <a:off x="8404601" y="1932281"/>
            <a:ext cx="1042415" cy="10424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Picture Placeholder 9">
            <a:extLst>
              <a:ext uri="{FF2B5EF4-FFF2-40B4-BE49-F238E27FC236}">
                <a16:creationId xmlns:a16="http://schemas.microsoft.com/office/drawing/2014/main" id="{EFE809D2-16A3-B143-BC10-FEC397E62C62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535100" y="2074012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9370-372E-0846-B090-5E6EF97A3B62}" type="datetime1">
              <a:rPr lang="en-US" noProof="0" smtClean="0"/>
              <a:t>12/14/2022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9670" y="1840992"/>
            <a:ext cx="2095046" cy="122505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533" y="1840992"/>
            <a:ext cx="2095046" cy="122505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89670" y="3891529"/>
            <a:ext cx="2095046" cy="1222144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19533" y="3891529"/>
            <a:ext cx="2095046" cy="1222144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3963115-25B3-494B-9A13-AC92EFE94C09}"/>
              </a:ext>
            </a:extLst>
          </p:cNvPr>
          <p:cNvSpPr>
            <a:spLocks noChangeAspect="1"/>
          </p:cNvSpPr>
          <p:nvPr userDrawn="1"/>
        </p:nvSpPr>
        <p:spPr>
          <a:xfrm>
            <a:off x="5070995" y="1932281"/>
            <a:ext cx="1042415" cy="104241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3C759269-D6E6-2B41-8BEE-8B5AFB809B6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201494" y="2074012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3E569D5-DC38-7C46-95CD-ACFBFBF591A2}"/>
              </a:ext>
            </a:extLst>
          </p:cNvPr>
          <p:cNvSpPr>
            <a:spLocks noChangeAspect="1"/>
          </p:cNvSpPr>
          <p:nvPr userDrawn="1"/>
        </p:nvSpPr>
        <p:spPr>
          <a:xfrm>
            <a:off x="5070995" y="3981394"/>
            <a:ext cx="1042415" cy="104241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E8396DFD-D667-2648-9BE4-6237690F7999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201494" y="4123125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</p:spTree>
    <p:extLst>
      <p:ext uri="{BB962C8B-B14F-4D97-AF65-F5344CB8AC3E}">
        <p14:creationId xmlns:p14="http://schemas.microsoft.com/office/powerpoint/2010/main" val="2929901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8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6ACA6CA-E140-824D-8E8B-5CC5036BDBAE}" type="datetime1">
              <a:rPr lang="en-US" noProof="0" smtClean="0"/>
              <a:pPr/>
              <a:t>12/14/2022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endParaRPr lang="en-US" noProof="0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6391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59" r:id="rId4"/>
    <p:sldLayoutId id="2147483860" r:id="rId5"/>
    <p:sldLayoutId id="2147483861" r:id="rId6"/>
    <p:sldLayoutId id="2147483862" r:id="rId7"/>
    <p:sldLayoutId id="2147483864" r:id="rId8"/>
    <p:sldLayoutId id="2147483863" r:id="rId9"/>
    <p:sldLayoutId id="2147483858" r:id="rId10"/>
    <p:sldLayoutId id="2147483865" r:id="rId11"/>
    <p:sldLayoutId id="2147483844" r:id="rId12"/>
    <p:sldLayoutId id="2147483845" r:id="rId13"/>
    <p:sldLayoutId id="2147483846" r:id="rId14"/>
    <p:sldLayoutId id="2147483866" r:id="rId15"/>
    <p:sldLayoutId id="2147483847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9B41E-FC51-4047-9C2D-7FA6782DA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370272"/>
            <a:ext cx="9757460" cy="2677648"/>
          </a:xfrm>
        </p:spPr>
        <p:txBody>
          <a:bodyPr/>
          <a:lstStyle/>
          <a:p>
            <a:r>
              <a:rPr lang="en-US" sz="3700" dirty="0">
                <a:solidFill>
                  <a:schemeClr val="bg1"/>
                </a:solidFill>
              </a:rPr>
              <a:t>Alternative Academic Calendar Project </a:t>
            </a:r>
            <a:br>
              <a:rPr lang="en-US" sz="3700" dirty="0">
                <a:solidFill>
                  <a:schemeClr val="bg1"/>
                </a:solidFill>
              </a:rPr>
            </a:br>
            <a:br>
              <a:rPr lang="en-US" sz="37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State Regulations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2E989F-747B-4007-9C7A-A35E8B662A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JOHN MULLEN, consultant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6B854FA8-867C-2D12-A9F1-A74BB7AEC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489" y="676275"/>
            <a:ext cx="1895475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00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MINIMUM REQUIREMENTS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22145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Required Days and Weeks of Instruction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The acade</a:t>
            </a: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mic calendar must include at least </a:t>
            </a:r>
            <a:r>
              <a:rPr lang="en-US" sz="2200" b="1" dirty="0">
                <a:solidFill>
                  <a:srgbClr val="000000"/>
                </a:solidFill>
                <a:ea typeface="Times New Roman" panose="02020603050405020304" pitchFamily="18" charset="0"/>
              </a:rPr>
              <a:t>175 days</a:t>
            </a: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 of instruction (including final examination days).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</a:rPr>
              <a:t>The primary terms of the calendar must include at least </a:t>
            </a:r>
            <a:r>
              <a:rPr lang="en-US" sz="2200" b="1" dirty="0">
                <a:solidFill>
                  <a:srgbClr val="000000"/>
                </a:solidFill>
              </a:rPr>
              <a:t>32 weeks </a:t>
            </a:r>
            <a:r>
              <a:rPr lang="en-US" sz="2200" dirty="0">
                <a:solidFill>
                  <a:srgbClr val="000000"/>
                </a:solidFill>
              </a:rPr>
              <a:t>of instruction. Each of the required weeks must have at least three days of instruction.</a:t>
            </a:r>
          </a:p>
          <a:p>
            <a:pPr>
              <a:spcAft>
                <a:spcPts val="1200"/>
              </a:spcAft>
            </a:pPr>
            <a:r>
              <a:rPr lang="en-US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CLPCCD BP and AP 4010 Academic Calendar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22375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REQUIRED DAYS OF INSTRUCTION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175 Days in 32 Weeks ?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Since 32 x 5 = 160, in order to allow districts to meet the 175-day requirement within 32 weeks, the State approved a change in the minimum requirement for a “day” of instruction to allow Saturdays and Sundays to be counted if they include at least three hours of instruction. 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Colleges must offer some weekend classes in order to operate with a compressed calendar.</a:t>
            </a:r>
          </a:p>
        </p:txBody>
      </p:sp>
    </p:spTree>
    <p:extLst>
      <p:ext uri="{BB962C8B-B14F-4D97-AF65-F5344CB8AC3E}">
        <p14:creationId xmlns:p14="http://schemas.microsoft.com/office/powerpoint/2010/main" val="872125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MANDATED HOLIDAYS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State-mandated Holidays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The firm rule concerning mandated holidays applies to all academic calendars, traditional and compressed.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No hours of instruction can be reported for apportionment funding for classes held on the ten mandated holidays. 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None of those holidays can be counted toward the 175-day requirement.</a:t>
            </a:r>
          </a:p>
          <a:p>
            <a:pPr>
              <a:spcAft>
                <a:spcPts val="1200"/>
              </a:spcAft>
            </a:pPr>
            <a:r>
              <a:rPr lang="en-US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CLPCCD AP 4010 Academic Calendar</a:t>
            </a:r>
            <a:endParaRPr lang="en-US" i="1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endParaRPr lang="en-US" sz="220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031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FUNDAMENTAL COMMITMENT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Integrity of the Credit Hour</a:t>
            </a:r>
          </a:p>
          <a:p>
            <a:pPr>
              <a:spcAft>
                <a:spcPts val="18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In converting to a compressed calendar, the district must commit to retain the integrity of the credit hour. </a:t>
            </a:r>
          </a:p>
          <a:p>
            <a:pPr>
              <a:spcAft>
                <a:spcPts val="1800"/>
              </a:spcAft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 every case, the student must continue to receive the specified number of hours of instruction previously provided under the traditional 35-week academic calendar.</a:t>
            </a:r>
          </a:p>
          <a:p>
            <a:pPr>
              <a:spcAft>
                <a:spcPts val="1800"/>
              </a:spcAft>
            </a:pPr>
            <a:r>
              <a:rPr lang="en-US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CLPCCD BP and AP 4020 Program, Curriculum, and Course Development</a:t>
            </a:r>
            <a:endParaRPr lang="en-US" i="1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46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COURSE OUTLINES OF RECORD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Course outlines remain basically unchanged: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The total hours of instruction and examination required </a:t>
            </a: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for each course remain the same.</a:t>
            </a: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Changes in the leng</a:t>
            </a: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th and scheduling of class meetings are needed to meet the hours requirement of individual courses.</a:t>
            </a: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595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FTES REGULATIONS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80208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The complex rules for FTES calculation remain in force: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All restrictions such as the minimum session length of 50 minutes apply under a compressed calendar.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Detailed guidelines for scheduling classes are available and should be followed to avoid audit exceptions.</a:t>
            </a:r>
          </a:p>
          <a:p>
            <a:pPr lvl="1">
              <a:spcAft>
                <a:spcPts val="1200"/>
              </a:spcAft>
            </a:pP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969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THE BOTTOM LINE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In summary, most aspects of instruction really don’t change.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Although the timing of instructional activities is very different under a compressed calendar, the basics remain – and must remain – unchanged.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A concept to keep in mind is that we are used to working with a “compressed calendar” in offering summer session classes.</a:t>
            </a: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2300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6741836_Beginning of the year procedures_AAS_v5" id="{51CF042C-A21F-4772-ACB5-34142877F475}" vid="{78ABB5F0-5DDF-4844-A82C-FEADF47C5B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CB9AE35-8A31-4380-94A6-86E5DFCDD1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0D0EAE-52CD-493E-A174-3A7CD0E9C7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983CA34-C6E2-49BA-ACFF-78ADEC0C28FA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Beginning of the year procedures</Template>
  <TotalTime>326</TotalTime>
  <Words>479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 Boardroom</vt:lpstr>
      <vt:lpstr>Alternative Academic Calendar Project   State Regulations</vt:lpstr>
      <vt:lpstr>Alternative Academic Calendar Project  MINIMUM REQUIREMENTS </vt:lpstr>
      <vt:lpstr>Alternative Academic Calendar Project  REQUIRED DAYS OF INSTRUCTION </vt:lpstr>
      <vt:lpstr>Alternative Academic Calendar Project  MANDATED HOLIDAYS </vt:lpstr>
      <vt:lpstr>Alternative Academic Calendar Project  FUNDAMENTAL COMMITMENT</vt:lpstr>
      <vt:lpstr>Alternative Academic Calendar Project  COURSE OUTLINES OF RECORD</vt:lpstr>
      <vt:lpstr>Alternative Academic Calendar Project  FTES REGULATIONS</vt:lpstr>
      <vt:lpstr>Alternative Academic Calendar Project  THE BOTTOM 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Beginning of the Year Procedures</dc:title>
  <dc:creator>John Mullen</dc:creator>
  <cp:lastModifiedBy>John Mullen</cp:lastModifiedBy>
  <cp:revision>9</cp:revision>
  <dcterms:created xsi:type="dcterms:W3CDTF">2022-12-08T02:24:54Z</dcterms:created>
  <dcterms:modified xsi:type="dcterms:W3CDTF">2022-12-14T20:19:59Z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