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326" r:id="rId2"/>
    <p:sldId id="327" r:id="rId3"/>
    <p:sldId id="328" r:id="rId4"/>
    <p:sldId id="333" r:id="rId5"/>
    <p:sldId id="338" r:id="rId6"/>
    <p:sldId id="339" r:id="rId7"/>
    <p:sldId id="334" r:id="rId8"/>
    <p:sldId id="329" r:id="rId9"/>
    <p:sldId id="331" r:id="rId10"/>
    <p:sldId id="330" r:id="rId11"/>
    <p:sldId id="335" r:id="rId12"/>
    <p:sldId id="336" r:id="rId13"/>
  </p:sldIdLst>
  <p:sldSz cx="12192000" cy="6858000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30" autoAdjust="0"/>
  </p:normalViewPr>
  <p:slideViewPr>
    <p:cSldViewPr snapToGrid="0">
      <p:cViewPr varScale="1">
        <p:scale>
          <a:sx n="87" d="100"/>
          <a:sy n="87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0a727349e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0a727349ed_2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Dr. </a:t>
            </a:r>
            <a:r>
              <a:rPr lang="en-US"/>
              <a:t>Rowland </a:t>
            </a:r>
            <a:r>
              <a:rPr lang="en-US" dirty="0"/>
              <a:t>introduce the dean team</a:t>
            </a:r>
            <a:endParaRPr dirty="0"/>
          </a:p>
        </p:txBody>
      </p:sp>
      <p:sp>
        <p:nvSpPr>
          <p:cNvPr id="847" name="Google Shape;847;g10a727349ed_2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Joel explain the work remaining 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84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Sadie thank the group and ask if there are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53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Sadie introduce.  Thank you Workgroup, IT, and VC Rowland for her leadership.  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Sadie describe approach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73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Sadie describe metrics and </a:t>
            </a:r>
            <a:r>
              <a:rPr lang="en-US" dirty="0" err="1"/>
              <a:t>disagg</a:t>
            </a:r>
            <a:r>
              <a:rPr lang="en-US" dirty="0"/>
              <a:t> strategies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54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Sadie describe metrics and </a:t>
            </a:r>
            <a:r>
              <a:rPr lang="en-US" dirty="0" err="1"/>
              <a:t>disagg</a:t>
            </a:r>
            <a:r>
              <a:rPr lang="en-US" dirty="0"/>
              <a:t> strategies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34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Joel introduce prototype Metric #2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3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Joel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46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Patricia introduce prototype for Metric #1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68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0a727349e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0a727349ed_2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Patricia </a:t>
            </a:r>
            <a:endParaRPr dirty="0"/>
          </a:p>
        </p:txBody>
      </p:sp>
      <p:sp>
        <p:nvSpPr>
          <p:cNvPr id="855" name="Google Shape;855;g10a727349ed_2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51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6726062" cy="20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2307831" cy="2077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2590078"/>
            <a:ext cx="8967900" cy="1660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111715" y="2590078"/>
            <a:ext cx="3077100" cy="16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00" cy="1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21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 rot="5400000">
            <a:off x="3687432" y="-670477"/>
            <a:ext cx="3599400" cy="9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 rot="5400000">
            <a:off x="8116350" y="1869450"/>
            <a:ext cx="5106900" cy="136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 rot="5400000">
            <a:off x="9868349" y="5372454"/>
            <a:ext cx="16029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 rot="5400000">
            <a:off x="8489083" y="2249547"/>
            <a:ext cx="43539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 rot="5400000">
            <a:off x="2452026" y="-1162203"/>
            <a:ext cx="5326500" cy="88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 1">
  <p:cSld name="Title and Vertical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41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899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6100" cy="35994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0"/>
              </a:srgbClr>
            </a:outerShdw>
          </a:effectLst>
        </p:spPr>
      </p:sp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3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41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4100" cy="35895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0"/>
              </a:srgbClr>
            </a:outerShdw>
          </a:effectLst>
        </p:spPr>
      </p:sp>
      <p:sp>
        <p:nvSpPr>
          <p:cNvPr id="129" name="Google Shape;129;p12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41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41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9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4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583572" y="74811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n-US"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9662809" y="3033524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n-US"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7828360" cy="2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202248" cy="10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41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4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F6F6F"/>
            </a:gs>
            <a:gs pos="50000">
              <a:srgbClr val="595959"/>
            </a:gs>
            <a:gs pos="100000">
              <a:srgbClr val="2A2A2A"/>
            </a:gs>
          </a:gsLst>
          <a:lin ang="2519868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ashOverlay-FullResolve.png"/>
          <p:cNvPicPr preferRelativeResize="0"/>
          <p:nvPr/>
        </p:nvPicPr>
        <p:blipFill rotWithShape="1">
          <a:blip r:embed="rId14">
            <a:alphaModFix amt="1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41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1"/>
          <p:cNvSpPr txBox="1">
            <a:spLocks noGrp="1"/>
          </p:cNvSpPr>
          <p:nvPr>
            <p:ph type="ctrTitle"/>
          </p:nvPr>
        </p:nvSpPr>
        <p:spPr>
          <a:xfrm>
            <a:off x="660575" y="2723477"/>
            <a:ext cx="8144100" cy="10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 dirty="0">
                <a:latin typeface="Lato"/>
                <a:ea typeface="Lato"/>
                <a:cs typeface="Lato"/>
                <a:sym typeface="Lato"/>
              </a:rPr>
              <a:t>Counseling Data Dashboard</a:t>
            </a:r>
            <a:endParaRPr sz="49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0" name="Google Shape;850;p91"/>
          <p:cNvSpPr txBox="1">
            <a:spLocks noGrp="1"/>
          </p:cNvSpPr>
          <p:nvPr>
            <p:ph type="subTitle" idx="1"/>
          </p:nvPr>
        </p:nvSpPr>
        <p:spPr>
          <a:xfrm>
            <a:off x="2630575" y="5213050"/>
            <a:ext cx="5565900" cy="82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Sadie Ashraf, Joel Gagnon &amp; Patricia Molina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Student Services Deans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 descr="Chabot-Las Positas Community College District">
            <a:extLst>
              <a:ext uri="{FF2B5EF4-FFF2-40B4-BE49-F238E27FC236}">
                <a16:creationId xmlns:a16="http://schemas.microsoft.com/office/drawing/2014/main" id="{8FC90ABD-2EC6-4F63-95C4-A5443962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842" y="3100387"/>
            <a:ext cx="24384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0D195-676D-48EE-A6AA-9210343D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21" y="429898"/>
            <a:ext cx="7598979" cy="5998203"/>
          </a:xfrm>
          <a:prstGeom prst="rect">
            <a:avLst/>
          </a:prstGeom>
        </p:spPr>
      </p:pic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Data Points: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2839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Work Remaining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A0DF3-981E-411A-A413-4798871E9964}"/>
              </a:ext>
            </a:extLst>
          </p:cNvPr>
          <p:cNvSpPr txBox="1"/>
          <p:nvPr/>
        </p:nvSpPr>
        <p:spPr>
          <a:xfrm>
            <a:off x="725161" y="2176608"/>
            <a:ext cx="9569260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Continued Data Clean-up</a:t>
            </a:r>
          </a:p>
          <a:p>
            <a:pPr marL="914400" lvl="0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IT Dashboard Development (Ellucian Advise?)</a:t>
            </a:r>
          </a:p>
          <a:p>
            <a:pPr marL="914400" lvl="1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Data Automation</a:t>
            </a:r>
            <a:b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</a:b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</a:t>
            </a: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e.g. Degree Works SEP data reporting</a:t>
            </a:r>
          </a:p>
          <a:p>
            <a:pPr marL="914400" lvl="1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Training</a:t>
            </a:r>
          </a:p>
          <a:p>
            <a:pPr marL="914400" lvl="1" indent="-310832">
              <a:lnSpc>
                <a:spcPct val="13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Additional data exploration (i.e. V2.0, V3.0, etc.)</a:t>
            </a:r>
          </a:p>
          <a:p>
            <a:pPr marL="603568" lvl="1">
              <a:lnSpc>
                <a:spcPct val="130000"/>
              </a:lnSpc>
              <a:buClr>
                <a:schemeClr val="lt1"/>
              </a:buClr>
              <a:buSzPct val="70000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	</a:t>
            </a: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Abbreviated SEP tracking</a:t>
            </a:r>
          </a:p>
          <a:p>
            <a:pPr marL="603568" lvl="3">
              <a:lnSpc>
                <a:spcPct val="130000"/>
              </a:lnSpc>
              <a:buClr>
                <a:schemeClr val="lt1"/>
              </a:buClr>
              <a:buSzPct val="70000"/>
            </a:pP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		Unmet need</a:t>
            </a:r>
          </a:p>
          <a:p>
            <a:pPr marL="603568" lvl="3">
              <a:lnSpc>
                <a:spcPct val="130000"/>
              </a:lnSpc>
              <a:buClr>
                <a:schemeClr val="lt1"/>
              </a:buClr>
              <a:buSzPct val="70000"/>
            </a:pP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		Undecided majors/ ed goals</a:t>
            </a:r>
          </a:p>
          <a:p>
            <a:endParaRPr lang="en-US" dirty="0"/>
          </a:p>
        </p:txBody>
      </p:sp>
      <p:pic>
        <p:nvPicPr>
          <p:cNvPr id="4098" name="Picture 2" descr="Free icon &quot;To do list icon&quot;">
            <a:extLst>
              <a:ext uri="{FF2B5EF4-FFF2-40B4-BE49-F238E27FC236}">
                <a16:creationId xmlns:a16="http://schemas.microsoft.com/office/drawing/2014/main" id="{62C1C073-0C4F-4B36-A2C4-7E276642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302" y="3166736"/>
            <a:ext cx="1604962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BBDC-F3EB-42E7-AEC3-0681599E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DA30C-6BD4-47D0-BD3C-B97CC4F1BA21}"/>
              </a:ext>
            </a:extLst>
          </p:cNvPr>
          <p:cNvSpPr txBox="1"/>
          <p:nvPr/>
        </p:nvSpPr>
        <p:spPr>
          <a:xfrm>
            <a:off x="1618593" y="2869324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  <p:pic>
        <p:nvPicPr>
          <p:cNvPr id="5128" name="Picture 8" descr="https://images.uncyclomedia.co/uncyclopedia/en/thumb/0/01/DramaticQuestionMark.png/300px-DramaticQuestionMark.png">
            <a:extLst>
              <a:ext uri="{FF2B5EF4-FFF2-40B4-BE49-F238E27FC236}">
                <a16:creationId xmlns:a16="http://schemas.microsoft.com/office/drawing/2014/main" id="{6241CC90-7102-42B4-861F-D48A3DE6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04" y="247321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55B14-2F30-410E-B0E6-E6EEC041402E}"/>
              </a:ext>
            </a:extLst>
          </p:cNvPr>
          <p:cNvSpPr txBox="1"/>
          <p:nvPr/>
        </p:nvSpPr>
        <p:spPr>
          <a:xfrm>
            <a:off x="7775783" y="4700707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Comments?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F6D75-2102-447D-A177-DB69AB400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5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22-23 Dashboard Workgroup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8" name="Google Shape;858;p92"/>
          <p:cNvSpPr txBox="1">
            <a:spLocks noGrp="1"/>
          </p:cNvSpPr>
          <p:nvPr>
            <p:ph type="body" idx="1"/>
          </p:nvPr>
        </p:nvSpPr>
        <p:spPr>
          <a:xfrm>
            <a:off x="840828" y="2114061"/>
            <a:ext cx="3087354" cy="21705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Members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90000"/>
              <a:buFont typeface="Lato"/>
              <a:buChar char="•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Sadie Ashraf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ato"/>
              <a:buChar char="•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Joel Gagnon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ato"/>
              <a:buChar char="•"/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Dara Greene</a:t>
            </a:r>
            <a:endParaRPr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ato"/>
              <a:buChar char="•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Michael Lai</a:t>
            </a:r>
          </a:p>
          <a:p>
            <a:pPr marL="914400" lvl="1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ato"/>
              <a:buChar char="•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Christina Lee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C175DB-675A-46FF-BC8E-28141E7A17AF}"/>
              </a:ext>
            </a:extLst>
          </p:cNvPr>
          <p:cNvSpPr txBox="1"/>
          <p:nvPr/>
        </p:nvSpPr>
        <p:spPr>
          <a:xfrm>
            <a:off x="3928182" y="2295600"/>
            <a:ext cx="3626069" cy="140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34327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ct val="9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Emmanuel Lopez</a:t>
            </a:r>
          </a:p>
          <a:p>
            <a:pPr marL="914400" lvl="1" indent="-334327">
              <a:lnSpc>
                <a:spcPct val="115000"/>
              </a:lnSpc>
              <a:buClr>
                <a:schemeClr val="lt1"/>
              </a:buClr>
              <a:buSzPct val="9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Heather Oshiro</a:t>
            </a:r>
          </a:p>
          <a:p>
            <a:pPr marL="914400" lvl="1" indent="-334327">
              <a:lnSpc>
                <a:spcPct val="115000"/>
              </a:lnSpc>
              <a:buClr>
                <a:schemeClr val="lt1"/>
              </a:buClr>
              <a:buSzPct val="9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Patricia Molina</a:t>
            </a:r>
          </a:p>
          <a:p>
            <a:pPr marL="914400" lvl="1" indent="-334327">
              <a:lnSpc>
                <a:spcPct val="115000"/>
              </a:lnSpc>
              <a:buClr>
                <a:schemeClr val="lt1"/>
              </a:buClr>
              <a:buSzPct val="9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Rafael Valle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845D8-2E6A-4242-9A8A-75F3A6A867A1}"/>
              </a:ext>
            </a:extLst>
          </p:cNvPr>
          <p:cNvSpPr txBox="1"/>
          <p:nvPr/>
        </p:nvSpPr>
        <p:spPr>
          <a:xfrm>
            <a:off x="7409793" y="2295600"/>
            <a:ext cx="3447393" cy="19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0073">
              <a:lnSpc>
                <a:spcPct val="115000"/>
              </a:lnSpc>
              <a:spcBef>
                <a:spcPts val="500"/>
              </a:spcBef>
              <a:buClr>
                <a:schemeClr val="lt1"/>
              </a:buClr>
              <a:buSzPct val="90000"/>
            </a:pP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Consultation W/</a:t>
            </a:r>
          </a:p>
          <a:p>
            <a:pPr marL="914400" lvl="1" indent="-334327">
              <a:lnSpc>
                <a:spcPct val="115000"/>
              </a:lnSpc>
              <a:buClr>
                <a:schemeClr val="lt1"/>
              </a:buClr>
              <a:buSzPct val="9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Cynthia Gordon da Cruz</a:t>
            </a:r>
          </a:p>
          <a:p>
            <a:pPr marL="914400" lvl="1" indent="-334327">
              <a:lnSpc>
                <a:spcPct val="115000"/>
              </a:lnSpc>
              <a:buClr>
                <a:schemeClr val="lt1"/>
              </a:buClr>
              <a:buSzPct val="9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Rajinder Samra</a:t>
            </a:r>
          </a:p>
          <a:p>
            <a:pPr marL="914400" lvl="1" indent="-334327">
              <a:lnSpc>
                <a:spcPct val="115000"/>
              </a:lnSpc>
              <a:buClr>
                <a:schemeClr val="lt1"/>
              </a:buClr>
              <a:buSzPct val="9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Rachel Ugale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96EA2-DD5D-43E8-8A58-DB84B4FC2D52}"/>
              </a:ext>
            </a:extLst>
          </p:cNvPr>
          <p:cNvSpPr txBox="1"/>
          <p:nvPr/>
        </p:nvSpPr>
        <p:spPr>
          <a:xfrm>
            <a:off x="840828" y="4232055"/>
            <a:ext cx="10016358" cy="234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</a:pPr>
            <a:r>
              <a:rPr lang="en-US" sz="2200" dirty="0">
                <a:solidFill>
                  <a:schemeClr val="lt1"/>
                </a:solidFill>
                <a:latin typeface="Lato"/>
                <a:sym typeface="Lato"/>
              </a:rPr>
              <a:t>Purpose</a:t>
            </a:r>
          </a:p>
          <a:p>
            <a:pPr marL="914400" lvl="0" indent="-310832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Better understand Counseling demand /capacity</a:t>
            </a:r>
          </a:p>
          <a:p>
            <a:pPr marL="914400" lvl="1" indent="-310832">
              <a:lnSpc>
                <a:spcPct val="11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Inform scheduling</a:t>
            </a:r>
            <a:b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</a:b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	</a:t>
            </a:r>
            <a:r>
              <a:rPr lang="en-US" sz="1900" dirty="0" err="1">
                <a:solidFill>
                  <a:schemeClr val="lt1"/>
                </a:solidFill>
                <a:latin typeface="Lato"/>
                <a:sym typeface="Lato"/>
              </a:rPr>
              <a:t>i.e</a:t>
            </a: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 data driven scheduling decisions</a:t>
            </a:r>
          </a:p>
          <a:p>
            <a:pPr marL="914400" lvl="0" indent="-310832">
              <a:lnSpc>
                <a:spcPct val="11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Inform resource requests</a:t>
            </a:r>
          </a:p>
          <a:p>
            <a:pPr marL="914400" lvl="0" indent="-310832">
              <a:lnSpc>
                <a:spcPct val="11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1900" dirty="0">
                <a:solidFill>
                  <a:schemeClr val="lt1"/>
                </a:solidFill>
                <a:latin typeface="Lato"/>
                <a:sym typeface="Lato"/>
              </a:rPr>
              <a:t>Inform marketing and outreach decisions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Workgroup Approach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34897F-615A-4916-8B1F-6671A35946F5}"/>
              </a:ext>
            </a:extLst>
          </p:cNvPr>
          <p:cNvSpPr txBox="1"/>
          <p:nvPr/>
        </p:nvSpPr>
        <p:spPr>
          <a:xfrm>
            <a:off x="840828" y="2308663"/>
            <a:ext cx="100163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310832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Parallel CEMC objectives  (i.e. productivity and planning)</a:t>
            </a:r>
          </a:p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Track capacity to meet student demand</a:t>
            </a:r>
            <a:b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</a:b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</a:t>
            </a: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Appointments, drop-ins, SEP completion</a:t>
            </a:r>
          </a:p>
          <a:p>
            <a:pPr marL="914400" lvl="0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Utilize existing and reliable data sources</a:t>
            </a:r>
          </a:p>
          <a:p>
            <a:pPr marL="914400" lvl="0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Include user training</a:t>
            </a:r>
          </a:p>
          <a:p>
            <a:endParaRPr lang="en-US" dirty="0"/>
          </a:p>
        </p:txBody>
      </p:sp>
      <p:pic>
        <p:nvPicPr>
          <p:cNvPr id="2050" name="Picture 2" descr="Approach vs Methodology: Optimising Successful WFM Transformation | Quay  Consulting | Project Management Consultants | Sydney">
            <a:extLst>
              <a:ext uri="{FF2B5EF4-FFF2-40B4-BE49-F238E27FC236}">
                <a16:creationId xmlns:a16="http://schemas.microsoft.com/office/drawing/2014/main" id="{864CDC7D-7850-4E75-8CB4-10289B7E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85" y="4498428"/>
            <a:ext cx="3368141" cy="16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Metrics Identified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A0DF3-981E-411A-A413-4798871E9964}"/>
              </a:ext>
            </a:extLst>
          </p:cNvPr>
          <p:cNvSpPr txBox="1"/>
          <p:nvPr/>
        </p:nvSpPr>
        <p:spPr>
          <a:xfrm>
            <a:off x="725161" y="2188542"/>
            <a:ext cx="95692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310832">
              <a:lnSpc>
                <a:spcPct val="150000"/>
              </a:lnSpc>
              <a:spcAft>
                <a:spcPts val="600"/>
              </a:spcAft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Metric #1:  Student Contact Rate</a:t>
            </a:r>
          </a:p>
          <a:p>
            <a:pPr marL="603568" lvl="8">
              <a:lnSpc>
                <a:spcPct val="150000"/>
              </a:lnSpc>
              <a:spcAft>
                <a:spcPts val="600"/>
              </a:spcAft>
              <a:buClr>
                <a:schemeClr val="lt1"/>
              </a:buClr>
              <a:buSzPct val="70000"/>
            </a:pP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		i.e. </a:t>
            </a:r>
            <a:r>
              <a:rPr lang="en-US" sz="2000" dirty="0">
                <a:solidFill>
                  <a:schemeClr val="lt1"/>
                </a:solidFill>
                <a:latin typeface="Lato"/>
              </a:rPr>
              <a:t>Number of students seen / Available counselor hours</a:t>
            </a:r>
          </a:p>
          <a:p>
            <a:pPr marL="914400" lvl="1" indent="-310832">
              <a:lnSpc>
                <a:spcPct val="150000"/>
              </a:lnSpc>
              <a:spcAft>
                <a:spcPts val="600"/>
              </a:spcAft>
              <a:buClr>
                <a:schemeClr val="lt1"/>
              </a:buClr>
              <a:buSzPct val="70000"/>
              <a:buFont typeface="Lato"/>
              <a:buChar char="•"/>
            </a:pPr>
            <a:endParaRPr lang="en-US" sz="2000" dirty="0">
              <a:solidFill>
                <a:schemeClr val="lt1"/>
              </a:solidFill>
              <a:latin typeface="Lato"/>
              <a:sym typeface="Lato"/>
            </a:endParaRPr>
          </a:p>
          <a:p>
            <a:pPr marL="603568" lvl="1">
              <a:lnSpc>
                <a:spcPct val="150000"/>
              </a:lnSpc>
              <a:spcAft>
                <a:spcPts val="600"/>
              </a:spcAft>
              <a:buClr>
                <a:schemeClr val="lt1"/>
              </a:buClr>
              <a:buSzPct val="70000"/>
            </a:pPr>
            <a:endParaRPr lang="en-US" sz="1000" dirty="0">
              <a:solidFill>
                <a:schemeClr val="lt1"/>
              </a:solidFill>
              <a:latin typeface="Lato"/>
              <a:sym typeface="Lato"/>
            </a:endParaRPr>
          </a:p>
          <a:p>
            <a:pPr marL="914400" lvl="1" indent="-310832">
              <a:lnSpc>
                <a:spcPct val="150000"/>
              </a:lnSpc>
              <a:spcAft>
                <a:spcPts val="600"/>
              </a:spcAft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Metric #2: Comprehensive SEP Rate</a:t>
            </a:r>
            <a:b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</a:b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	</a:t>
            </a:r>
            <a:r>
              <a:rPr lang="en-US" sz="2000" dirty="0">
                <a:solidFill>
                  <a:schemeClr val="lt1"/>
                </a:solidFill>
                <a:latin typeface="Lato"/>
                <a:sym typeface="Lato"/>
              </a:rPr>
              <a:t>i.e. Percentage of new students w/SEPC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1D02E-F982-49A7-AA74-07E89BAC5E4B}"/>
              </a:ext>
            </a:extLst>
          </p:cNvPr>
          <p:cNvSpPr txBox="1"/>
          <p:nvPr/>
        </p:nvSpPr>
        <p:spPr>
          <a:xfrm>
            <a:off x="10794124" y="5097517"/>
            <a:ext cx="672662" cy="80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Metrics - Free business icons">
            <a:extLst>
              <a:ext uri="{FF2B5EF4-FFF2-40B4-BE49-F238E27FC236}">
                <a16:creationId xmlns:a16="http://schemas.microsoft.com/office/drawing/2014/main" id="{F876EE94-1342-411F-AB73-6A14457AF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84" y="4315386"/>
            <a:ext cx="1789386" cy="17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33665-40A9-4674-B8A6-ACE7F29013F4}"/>
              </a:ext>
            </a:extLst>
          </p:cNvPr>
          <p:cNvSpPr txBox="1"/>
          <p:nvPr/>
        </p:nvSpPr>
        <p:spPr>
          <a:xfrm>
            <a:off x="1897580" y="3621978"/>
            <a:ext cx="75433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Example: First week at Chabot College in General Counseling, 300 students were seen with an available 150 Counselor Hours. 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Student Contact Rate = 2.0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Example: Athletic Counseling at Chabot College makes Comprehensive SEPs with 190 of its 240 student athletes by the Oct 15</a:t>
            </a:r>
            <a:r>
              <a:rPr lang="en-US" sz="1600" baseline="30000" dirty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eligibility deadline.  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Week 9 SEP Rate = 80%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238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Data Disaggregation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1D02E-F982-49A7-AA74-07E89BAC5E4B}"/>
              </a:ext>
            </a:extLst>
          </p:cNvPr>
          <p:cNvSpPr txBox="1"/>
          <p:nvPr/>
        </p:nvSpPr>
        <p:spPr>
          <a:xfrm>
            <a:off x="10794124" y="5097517"/>
            <a:ext cx="672662" cy="80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Metrics - Free business icons">
            <a:extLst>
              <a:ext uri="{FF2B5EF4-FFF2-40B4-BE49-F238E27FC236}">
                <a16:creationId xmlns:a16="http://schemas.microsoft.com/office/drawing/2014/main" id="{F876EE94-1342-411F-AB73-6A14457AF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684" y="4315386"/>
            <a:ext cx="1789386" cy="17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4E4F0-966F-4CB7-9A86-CDB2521BB77A}"/>
              </a:ext>
            </a:extLst>
          </p:cNvPr>
          <p:cNvSpPr txBox="1"/>
          <p:nvPr/>
        </p:nvSpPr>
        <p:spPr>
          <a:xfrm>
            <a:off x="902525" y="2196935"/>
            <a:ext cx="85858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By Pathway</a:t>
            </a:r>
          </a:p>
          <a:p>
            <a:pPr marL="914400" lvl="1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By Program</a:t>
            </a:r>
          </a:p>
          <a:p>
            <a:pPr marL="603568" lvl="1">
              <a:lnSpc>
                <a:spcPct val="150000"/>
              </a:lnSpc>
              <a:buClr>
                <a:schemeClr val="lt1"/>
              </a:buClr>
              <a:buSzPct val="70000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Time-Frame Reporting (similar to CEMC)</a:t>
            </a:r>
          </a:p>
          <a:p>
            <a:pPr marL="914400" lvl="0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Week by Week</a:t>
            </a:r>
          </a:p>
          <a:p>
            <a:pPr marL="914400" lvl="0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Term (Summer, Fall, Spring)</a:t>
            </a:r>
          </a:p>
          <a:p>
            <a:pPr marL="914400" lvl="0" indent="-310832">
              <a:lnSpc>
                <a:spcPct val="150000"/>
              </a:lnSpc>
              <a:buClr>
                <a:schemeClr val="lt1"/>
              </a:buClr>
              <a:buSzPct val="70000"/>
              <a:buFont typeface="Lato"/>
              <a:buChar char="•"/>
            </a:pPr>
            <a:r>
              <a:rPr lang="en-US" sz="2400" dirty="0">
                <a:solidFill>
                  <a:schemeClr val="lt1"/>
                </a:solidFill>
                <a:latin typeface="Lato"/>
                <a:sym typeface="Lato"/>
              </a:rPr>
              <a:t>Year over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0E39-D854-434B-B058-C75FADF4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Prototypes – Warning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AEA6C-5A1B-424A-B9FE-EA341CFB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4100" cy="3599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latin typeface="Lato" panose="020B0604020202020204" charset="0"/>
              </a:rPr>
              <a:t>Actual Dashboards are still in development</a:t>
            </a:r>
          </a:p>
          <a:p>
            <a:endParaRPr lang="en-US" dirty="0">
              <a:latin typeface="Lato" panose="020B0604020202020204" charset="0"/>
            </a:endParaRPr>
          </a:p>
          <a:p>
            <a:pPr marL="1028700" lvl="2" indent="0">
              <a:buNone/>
            </a:pPr>
            <a:r>
              <a:rPr lang="en-US" sz="2400" dirty="0">
                <a:latin typeface="Lato" panose="020B0604020202020204" charset="0"/>
              </a:rPr>
              <a:t>The following prototypes contain</a:t>
            </a:r>
          </a:p>
          <a:p>
            <a:pPr lvl="2"/>
            <a:r>
              <a:rPr lang="en-US" sz="2400" dirty="0">
                <a:latin typeface="Lato" panose="020B0604020202020204" charset="0"/>
              </a:rPr>
              <a:t>Made-up data</a:t>
            </a:r>
          </a:p>
          <a:p>
            <a:pPr lvl="2"/>
            <a:r>
              <a:rPr lang="en-US" sz="2400" dirty="0">
                <a:latin typeface="Lato" panose="020B0604020202020204" charset="0"/>
              </a:rPr>
              <a:t>Empty Data Sets</a:t>
            </a:r>
          </a:p>
          <a:p>
            <a:pPr lvl="2"/>
            <a:r>
              <a:rPr lang="en-US" sz="2400" dirty="0">
                <a:latin typeface="Lato" panose="020B0604020202020204" charset="0"/>
              </a:rPr>
              <a:t>Incomplete disaggregation</a:t>
            </a:r>
          </a:p>
          <a:p>
            <a:pPr marL="114300" indent="0">
              <a:buNone/>
            </a:pPr>
            <a:endParaRPr lang="en-US" dirty="0">
              <a:latin typeface="Lato" panose="020B0604020202020204" charset="0"/>
            </a:endParaRPr>
          </a:p>
          <a:p>
            <a:pPr marL="114300" indent="0">
              <a:buNone/>
            </a:pPr>
            <a:r>
              <a:rPr lang="en-US" dirty="0">
                <a:latin typeface="Lato" panose="020B0604020202020204" charset="0"/>
              </a:rPr>
              <a:t>		The real dashboard will be even better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ED578-F81E-46D0-AFFA-B2DD2656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pic>
        <p:nvPicPr>
          <p:cNvPr id="1028" name="Picture 4" descr="Fake stamp Stock Photo by ©Aquir014b 28192573">
            <a:extLst>
              <a:ext uri="{FF2B5EF4-FFF2-40B4-BE49-F238E27FC236}">
                <a16:creationId xmlns:a16="http://schemas.microsoft.com/office/drawing/2014/main" id="{54D4514E-8054-46A6-AB23-7248269F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97" y="4251366"/>
            <a:ext cx="1916772" cy="191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7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Dashboard Prototype (Metric #1)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47E8B-FA2E-400C-A2EA-06B140A2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579" y="1669995"/>
            <a:ext cx="8300808" cy="51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Data Points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3082E-3A4C-4C13-BCF4-0CEDD6CE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534713"/>
            <a:ext cx="77914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41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Dashboard Prototype (Metric #2)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42088-168A-470E-AF74-16F638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377" y="600757"/>
            <a:ext cx="1382519" cy="1382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CB00E-4EEE-4ABA-87DE-F01FC2D55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7"/>
          <a:stretch/>
        </p:blipFill>
        <p:spPr>
          <a:xfrm>
            <a:off x="1995054" y="1686296"/>
            <a:ext cx="8015845" cy="5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76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A40000"/>
      </a:accent1>
      <a:accent2>
        <a:srgbClr val="C00000"/>
      </a:accent2>
      <a:accent3>
        <a:srgbClr val="C00000"/>
      </a:accent3>
      <a:accent4>
        <a:srgbClr val="A2A2A2"/>
      </a:accent4>
      <a:accent5>
        <a:srgbClr val="7F7F7F"/>
      </a:accent5>
      <a:accent6>
        <a:srgbClr val="C00000"/>
      </a:accent6>
      <a:hlink>
        <a:srgbClr val="EA5A0C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430</Words>
  <Application>Microsoft Office PowerPoint</Application>
  <PresentationFormat>Widescreen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Lato</vt:lpstr>
      <vt:lpstr>Century Gothic</vt:lpstr>
      <vt:lpstr>Berlin</vt:lpstr>
      <vt:lpstr>Counseling Data Dashboard</vt:lpstr>
      <vt:lpstr>22-23 Dashboard Workgroup </vt:lpstr>
      <vt:lpstr>Workgroup Approach</vt:lpstr>
      <vt:lpstr>Metrics Identified</vt:lpstr>
      <vt:lpstr>Data Disaggregation</vt:lpstr>
      <vt:lpstr>Sample Prototypes – Warning </vt:lpstr>
      <vt:lpstr>Dashboard Prototype (Metric #1)</vt:lpstr>
      <vt:lpstr>Data Points</vt:lpstr>
      <vt:lpstr>Dashboard Prototype (Metric #2)</vt:lpstr>
      <vt:lpstr>Data Points:</vt:lpstr>
      <vt:lpstr>Work Remaining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Services</dc:title>
  <dc:creator>Joel Gagnon</dc:creator>
  <cp:lastModifiedBy>Estella Sanchez</cp:lastModifiedBy>
  <cp:revision>24</cp:revision>
  <dcterms:modified xsi:type="dcterms:W3CDTF">2023-08-29T23:55:29Z</dcterms:modified>
</cp:coreProperties>
</file>