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4"/>
  </p:sldMasterIdLst>
  <p:notesMasterIdLst>
    <p:notesMasterId r:id="rId14"/>
  </p:notesMasterIdLst>
  <p:sldIdLst>
    <p:sldId id="326" r:id="rId5"/>
    <p:sldId id="327" r:id="rId6"/>
    <p:sldId id="346" r:id="rId7"/>
    <p:sldId id="347" r:id="rId8"/>
    <p:sldId id="345" r:id="rId9"/>
    <p:sldId id="341" r:id="rId10"/>
    <p:sldId id="340" r:id="rId11"/>
    <p:sldId id="335" r:id="rId12"/>
    <p:sldId id="336" r:id="rId13"/>
  </p:sldIdLst>
  <p:sldSz cx="12192000" cy="6858000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863"/>
    <a:srgbClr val="D5D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30" autoAdjust="0"/>
  </p:normalViewPr>
  <p:slideViewPr>
    <p:cSldViewPr snapToGrid="0">
      <p:cViewPr varScale="1">
        <p:scale>
          <a:sx n="71" d="100"/>
          <a:sy n="71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0a727349e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10a727349ed_2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7" name="Google Shape;847;g10a727349ed_2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74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75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11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Joel explain the work remaining </a:t>
            </a: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84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53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6726062" cy="20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2307831" cy="2077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0" y="2590078"/>
            <a:ext cx="8967900" cy="1660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111715" y="2590078"/>
            <a:ext cx="3077100" cy="166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00" cy="1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21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 rot="5400000">
            <a:off x="3687432" y="-670477"/>
            <a:ext cx="3599400" cy="9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 rot="5400000">
            <a:off x="8116350" y="1869450"/>
            <a:ext cx="5106900" cy="136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 rot="5400000">
            <a:off x="9868349" y="5372454"/>
            <a:ext cx="16029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 rot="5400000">
            <a:off x="8489083" y="2249547"/>
            <a:ext cx="43539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1"/>
          </p:nvPr>
        </p:nvSpPr>
        <p:spPr>
          <a:xfrm rot="5400000">
            <a:off x="2452026" y="-1162203"/>
            <a:ext cx="5326500" cy="88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 1">
  <p:cSld name="Title and Vertical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41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0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0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5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899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6100" cy="359940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0"/>
              </a:srgbClr>
            </a:outerShdw>
          </a:effectLst>
        </p:spPr>
      </p:sp>
      <p:sp>
        <p:nvSpPr>
          <p:cNvPr id="118" name="Google Shape;118;p11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3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2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41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2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4100" cy="358950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0"/>
              </a:srgbClr>
            </a:outerShdw>
          </a:effectLst>
        </p:spPr>
      </p:sp>
      <p:sp>
        <p:nvSpPr>
          <p:cNvPr id="129" name="Google Shape;129;p12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41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3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410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900" cy="3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4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583572" y="74811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en-US"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9662809" y="3033524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en-US"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5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41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41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F6F6F"/>
            </a:gs>
            <a:gs pos="50000">
              <a:srgbClr val="595959"/>
            </a:gs>
            <a:gs pos="100000">
              <a:srgbClr val="2A2A2A"/>
            </a:gs>
          </a:gsLst>
          <a:lin ang="2519868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hashOverlay-FullResolve.png"/>
          <p:cNvPicPr preferRelativeResize="0"/>
          <p:nvPr/>
        </p:nvPicPr>
        <p:blipFill rotWithShape="1">
          <a:blip r:embed="rId14">
            <a:alphaModFix amt="1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41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4" r:id="rId11"/>
    <p:sldLayoutId id="214748366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91"/>
          <p:cNvSpPr txBox="1">
            <a:spLocks noGrp="1"/>
          </p:cNvSpPr>
          <p:nvPr>
            <p:ph type="ctrTitle"/>
          </p:nvPr>
        </p:nvSpPr>
        <p:spPr>
          <a:xfrm>
            <a:off x="660575" y="3046205"/>
            <a:ext cx="8144100" cy="10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1" dirty="0">
                <a:latin typeface="Lato"/>
                <a:ea typeface="Lato"/>
                <a:cs typeface="Lato"/>
                <a:sym typeface="Lato"/>
              </a:rPr>
              <a:t>25-26 Counseling </a:t>
            </a:r>
            <a:br>
              <a:rPr lang="en-US" sz="4900" b="1" dirty="0">
                <a:latin typeface="Lato"/>
                <a:ea typeface="Lato"/>
                <a:cs typeface="Lato"/>
                <a:sym typeface="Lato"/>
              </a:rPr>
            </a:br>
            <a:r>
              <a:rPr lang="en-US" sz="4900" b="1" dirty="0">
                <a:latin typeface="Lato"/>
                <a:ea typeface="Lato"/>
                <a:cs typeface="Lato"/>
                <a:sym typeface="Lato"/>
              </a:rPr>
              <a:t>Discipline Plan</a:t>
            </a:r>
            <a:endParaRPr sz="49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0" name="Google Shape;850;p91"/>
          <p:cNvSpPr txBox="1">
            <a:spLocks noGrp="1"/>
          </p:cNvSpPr>
          <p:nvPr>
            <p:ph type="subTitle" idx="1"/>
          </p:nvPr>
        </p:nvSpPr>
        <p:spPr>
          <a:xfrm>
            <a:off x="2630574" y="4971250"/>
            <a:ext cx="5975543" cy="106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Joel Gagnon &amp; Cristine Sidela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Student Services Deans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5/2/25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2" descr="Las Positas College">
            <a:extLst>
              <a:ext uri="{FF2B5EF4-FFF2-40B4-BE49-F238E27FC236}">
                <a16:creationId xmlns:a16="http://schemas.microsoft.com/office/drawing/2014/main" id="{16FD91CD-8B8F-4FD6-B5C8-5F3EA3BA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44" y="2975722"/>
            <a:ext cx="2792654" cy="8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Counseling Discipline Plan  -  Expectations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BFB3B-E892-4439-9777-B56C52441BE6}"/>
              </a:ext>
            </a:extLst>
          </p:cNvPr>
          <p:cNvSpPr txBox="1"/>
          <p:nvPr/>
        </p:nvSpPr>
        <p:spPr>
          <a:xfrm>
            <a:off x="1250576" y="2447365"/>
            <a:ext cx="9184342" cy="340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Goals and Targets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Optimizing SCFF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Activities &amp; Timelines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Accountability Strategies</a:t>
            </a:r>
          </a:p>
        </p:txBody>
      </p:sp>
      <p:pic>
        <p:nvPicPr>
          <p:cNvPr id="1026" name="Picture 2" descr="5 benefits of project management for the work of the church | ResourceUMC">
            <a:extLst>
              <a:ext uri="{FF2B5EF4-FFF2-40B4-BE49-F238E27FC236}">
                <a16:creationId xmlns:a16="http://schemas.microsoft.com/office/drawing/2014/main" id="{F7E5CA24-CE98-4F8C-8057-D56901CB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87" y="3101364"/>
            <a:ext cx="3143324" cy="20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73FC-AC3A-4DE1-9D2B-35BEDF51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Targets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70D4B-B34F-443A-8B7C-58E39D921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Student Contact Hour Availability  (+ or -)</a:t>
            </a:r>
          </a:p>
          <a:p>
            <a:pPr>
              <a:lnSpc>
                <a:spcPct val="200000"/>
              </a:lnSpc>
            </a:pPr>
            <a:r>
              <a:rPr lang="en-US" dirty="0"/>
              <a:t>SEPCs Completion (100%)</a:t>
            </a:r>
          </a:p>
          <a:p>
            <a:pPr>
              <a:lnSpc>
                <a:spcPct val="200000"/>
              </a:lnSpc>
            </a:pPr>
            <a:r>
              <a:rPr lang="en-US" dirty="0"/>
              <a:t>Appointment / Drop-in Ratio (70% in GC)</a:t>
            </a:r>
          </a:p>
          <a:p>
            <a:pPr>
              <a:lnSpc>
                <a:spcPct val="200000"/>
              </a:lnSpc>
            </a:pPr>
            <a:r>
              <a:rPr lang="en-US" dirty="0"/>
              <a:t>Drop-in students seen / Hour ( 2 – 3 )</a:t>
            </a:r>
          </a:p>
        </p:txBody>
      </p:sp>
      <p:pic>
        <p:nvPicPr>
          <p:cNvPr id="2052" name="Picture 4" descr="The Difference Between KPIs, Targets and Goals | Bernard Marr">
            <a:extLst>
              <a:ext uri="{FF2B5EF4-FFF2-40B4-BE49-F238E27FC236}">
                <a16:creationId xmlns:a16="http://schemas.microsoft.com/office/drawing/2014/main" id="{152FBDBA-A8E2-4223-B945-BB432AA4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0"/>
          <a:stretch/>
        </p:blipFill>
        <p:spPr bwMode="auto">
          <a:xfrm>
            <a:off x="8156649" y="3732766"/>
            <a:ext cx="3355030" cy="21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73FC-AC3A-4DE1-9D2B-35BEDF51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Targets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9B03B-FEAF-43D0-9EEC-52A89AAC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305" y="2307702"/>
            <a:ext cx="5445131" cy="2990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37F78-9217-4422-82FB-2976303AD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2" y="5476643"/>
            <a:ext cx="10240086" cy="1256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07F3D4-2A13-4B64-AA08-4613FA95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7" y="2163002"/>
            <a:ext cx="6053978" cy="32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9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Lato"/>
                <a:ea typeface="Lato"/>
                <a:cs typeface="Lato"/>
                <a:sym typeface="Lato"/>
              </a:rPr>
              <a:t>Optomizing</a:t>
            </a:r>
            <a:r>
              <a:rPr lang="en-US" sz="3200" dirty="0">
                <a:latin typeface="Lato"/>
                <a:ea typeface="Lato"/>
                <a:cs typeface="Lato"/>
                <a:sym typeface="Lato"/>
              </a:rPr>
              <a:t> SCFF – SEPC Completion (Program)</a:t>
            </a:r>
            <a:endParaRPr sz="32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02A1354-2624-4004-BEAD-347CCB220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282" y="2336873"/>
            <a:ext cx="9985139" cy="3599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General Counseling  -  ~65%</a:t>
            </a:r>
          </a:p>
          <a:p>
            <a:pPr>
              <a:lnSpc>
                <a:spcPct val="200000"/>
              </a:lnSpc>
            </a:pPr>
            <a:r>
              <a:rPr lang="en-US" dirty="0"/>
              <a:t>DSPS – 90%</a:t>
            </a:r>
          </a:p>
          <a:p>
            <a:pPr>
              <a:lnSpc>
                <a:spcPct val="200000"/>
              </a:lnSpc>
            </a:pPr>
            <a:r>
              <a:rPr lang="en-US" dirty="0"/>
              <a:t>Middle College / MESA  -  100%</a:t>
            </a:r>
          </a:p>
          <a:p>
            <a:pPr>
              <a:lnSpc>
                <a:spcPct val="200000"/>
              </a:lnSpc>
            </a:pPr>
            <a:r>
              <a:rPr lang="en-US" dirty="0"/>
              <a:t>EOPS/CARE/</a:t>
            </a:r>
            <a:r>
              <a:rPr lang="en-US" dirty="0" err="1"/>
              <a:t>CalWorks</a:t>
            </a:r>
            <a:r>
              <a:rPr lang="en-US" dirty="0"/>
              <a:t> -  ~98%</a:t>
            </a:r>
          </a:p>
          <a:p>
            <a:pPr>
              <a:lnSpc>
                <a:spcPct val="200000"/>
              </a:lnSpc>
            </a:pPr>
            <a:r>
              <a:rPr lang="en-US" dirty="0"/>
              <a:t>Learning Communities – 100%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7740E-6ECD-476F-9C30-72D3E520A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670" y="2115003"/>
            <a:ext cx="5724525" cy="306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B489B-E874-4217-A5E2-5005C0264E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95"/>
          <a:stretch/>
        </p:blipFill>
        <p:spPr>
          <a:xfrm>
            <a:off x="6996071" y="3703547"/>
            <a:ext cx="5115246" cy="30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2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Activities and Timelines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FE3A54-1190-43FF-8BAB-121D9B1768FB}"/>
              </a:ext>
            </a:extLst>
          </p:cNvPr>
          <p:cNvSpPr txBox="1"/>
          <p:nvPr/>
        </p:nvSpPr>
        <p:spPr>
          <a:xfrm>
            <a:off x="813111" y="2113901"/>
            <a:ext cx="858585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Increase First Semester Planning (FSP) sessions</a:t>
            </a:r>
          </a:p>
          <a:p>
            <a:pPr marL="914400" lvl="4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Summer FSP Days</a:t>
            </a:r>
          </a:p>
          <a:p>
            <a:pPr marL="914400" lvl="4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Athletic Eligibility Week</a:t>
            </a:r>
          </a:p>
          <a:p>
            <a:pPr marL="914400" lvl="4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Operation Gateway (Veterans)</a:t>
            </a:r>
          </a:p>
          <a:p>
            <a:pPr marL="914400" lvl="1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Prospective Student Counseling (Special Programs)</a:t>
            </a:r>
          </a:p>
          <a:p>
            <a:pPr marL="914400" lvl="1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New Hawk Day (500+ students Sp’25)</a:t>
            </a:r>
          </a:p>
          <a:p>
            <a:endParaRPr lang="en-US" dirty="0"/>
          </a:p>
        </p:txBody>
      </p:sp>
      <p:pic>
        <p:nvPicPr>
          <p:cNvPr id="9" name="Picture 4" descr="Metrics - Free business icons">
            <a:extLst>
              <a:ext uri="{FF2B5EF4-FFF2-40B4-BE49-F238E27FC236}">
                <a16:creationId xmlns:a16="http://schemas.microsoft.com/office/drawing/2014/main" id="{D9BCB21A-0D68-4F38-A634-4B6290B2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684" y="4315386"/>
            <a:ext cx="1789386" cy="17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8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Accountability Strategies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91D02E-F982-49A7-AA74-07E89BAC5E4B}"/>
              </a:ext>
            </a:extLst>
          </p:cNvPr>
          <p:cNvSpPr txBox="1"/>
          <p:nvPr/>
        </p:nvSpPr>
        <p:spPr>
          <a:xfrm>
            <a:off x="10794124" y="5097517"/>
            <a:ext cx="672662" cy="80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6" name="Picture 4" descr="Metrics - Free business icons">
            <a:extLst>
              <a:ext uri="{FF2B5EF4-FFF2-40B4-BE49-F238E27FC236}">
                <a16:creationId xmlns:a16="http://schemas.microsoft.com/office/drawing/2014/main" id="{F876EE94-1342-411F-AB73-6A14457AF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684" y="4315386"/>
            <a:ext cx="1789386" cy="17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4E4F0-966F-4CB7-9A86-CDB2521BB77A}"/>
              </a:ext>
            </a:extLst>
          </p:cNvPr>
          <p:cNvSpPr txBox="1"/>
          <p:nvPr/>
        </p:nvSpPr>
        <p:spPr>
          <a:xfrm>
            <a:off x="848737" y="2051006"/>
            <a:ext cx="85858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Data Driven Decisions</a:t>
            </a:r>
          </a:p>
          <a:p>
            <a:pPr marL="603568" lvl="5">
              <a:lnSpc>
                <a:spcPct val="150000"/>
              </a:lnSpc>
              <a:buClr>
                <a:schemeClr val="lt1"/>
              </a:buClr>
              <a:buSzPct val="70000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		</a:t>
            </a:r>
            <a:r>
              <a:rPr lang="en-US" sz="2000" dirty="0">
                <a:solidFill>
                  <a:schemeClr val="lt1"/>
                </a:solidFill>
                <a:latin typeface="Lato"/>
                <a:sym typeface="Lato"/>
              </a:rPr>
              <a:t>Number of Unfilled appointments</a:t>
            </a:r>
          </a:p>
          <a:p>
            <a:pPr marL="603568" lvl="8">
              <a:lnSpc>
                <a:spcPct val="150000"/>
              </a:lnSpc>
              <a:buClr>
                <a:schemeClr val="lt1"/>
              </a:buClr>
              <a:buSzPct val="70000"/>
            </a:pPr>
            <a:r>
              <a:rPr lang="en-US" sz="2000" dirty="0">
                <a:solidFill>
                  <a:schemeClr val="lt1"/>
                </a:solidFill>
                <a:latin typeface="Lato"/>
                <a:sym typeface="Lato"/>
              </a:rPr>
              <a:t>		Drop-in rate (replace with SEPC appts)</a:t>
            </a:r>
          </a:p>
          <a:p>
            <a:pPr marL="914400" lvl="1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Assigned Drop-in </a:t>
            </a:r>
          </a:p>
          <a:p>
            <a:pPr marL="603568" lvl="2">
              <a:lnSpc>
                <a:spcPct val="150000"/>
              </a:lnSpc>
              <a:buClr>
                <a:schemeClr val="lt1"/>
              </a:buClr>
              <a:buSzPct val="70000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		Increased # of students/hour</a:t>
            </a:r>
          </a:p>
          <a:p>
            <a:pPr marL="603568" lvl="2">
              <a:lnSpc>
                <a:spcPct val="150000"/>
              </a:lnSpc>
              <a:buClr>
                <a:schemeClr val="lt1"/>
              </a:buClr>
              <a:buSzPct val="70000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		Known wait times for students</a:t>
            </a:r>
            <a:endParaRPr lang="en-US" sz="2000" dirty="0">
              <a:solidFill>
                <a:schemeClr val="lt1"/>
              </a:solidFill>
              <a:latin typeface="Lato"/>
              <a:sym typeface="Lato"/>
            </a:endParaRPr>
          </a:p>
          <a:p>
            <a:pPr marL="914400" lvl="1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Data informed overload and part-time allocation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Accountability Strategies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A0DF3-981E-411A-A413-4798871E9964}"/>
              </a:ext>
            </a:extLst>
          </p:cNvPr>
          <p:cNvSpPr txBox="1"/>
          <p:nvPr/>
        </p:nvSpPr>
        <p:spPr>
          <a:xfrm>
            <a:off x="680321" y="2190055"/>
            <a:ext cx="956926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310832">
              <a:lnSpc>
                <a:spcPct val="13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800" dirty="0">
                <a:solidFill>
                  <a:schemeClr val="lt1"/>
                </a:solidFill>
                <a:latin typeface="Lato"/>
                <a:sym typeface="Lato"/>
              </a:rPr>
              <a:t>Appointment to Drop-in Ratio</a:t>
            </a:r>
          </a:p>
          <a:p>
            <a:pPr marL="914400" lvl="0" indent="-310832">
              <a:lnSpc>
                <a:spcPct val="13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800" dirty="0">
                <a:solidFill>
                  <a:schemeClr val="lt1"/>
                </a:solidFill>
                <a:latin typeface="Lato"/>
                <a:sym typeface="Lato"/>
              </a:rPr>
              <a:t>New Student vs Continuing Student SEP</a:t>
            </a:r>
          </a:p>
          <a:p>
            <a:pPr marL="914400" lvl="1" indent="-310832">
              <a:lnSpc>
                <a:spcPct val="13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800" dirty="0">
                <a:solidFill>
                  <a:schemeClr val="lt1"/>
                </a:solidFill>
                <a:latin typeface="Lato"/>
                <a:sym typeface="Lato"/>
              </a:rPr>
              <a:t>First-Time SEP vs Follow-up SEP</a:t>
            </a:r>
          </a:p>
          <a:p>
            <a:pPr marL="914400" lvl="1" indent="-310832">
              <a:lnSpc>
                <a:spcPct val="13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800" dirty="0">
                <a:solidFill>
                  <a:schemeClr val="lt1"/>
                </a:solidFill>
                <a:latin typeface="Lato"/>
                <a:sym typeface="Lato"/>
              </a:rPr>
              <a:t>SEPC In-Reach</a:t>
            </a:r>
          </a:p>
          <a:p>
            <a:pPr marL="603568" lvl="1">
              <a:lnSpc>
                <a:spcPct val="130000"/>
              </a:lnSpc>
              <a:buClr>
                <a:schemeClr val="lt1"/>
              </a:buClr>
              <a:buSzPct val="70000"/>
            </a:pPr>
            <a:r>
              <a:rPr lang="en-US" sz="2800" dirty="0">
                <a:solidFill>
                  <a:schemeClr val="lt1"/>
                </a:solidFill>
                <a:latin typeface="Lato"/>
                <a:sym typeface="Lato"/>
              </a:rPr>
              <a:t>		</a:t>
            </a: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Counselor Proactive Time</a:t>
            </a:r>
          </a:p>
          <a:p>
            <a:pPr marL="603568" lvl="3">
              <a:lnSpc>
                <a:spcPct val="130000"/>
              </a:lnSpc>
              <a:buClr>
                <a:schemeClr val="lt1"/>
              </a:buClr>
              <a:buSzPct val="70000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		Email Campaigns</a:t>
            </a:r>
          </a:p>
          <a:p>
            <a:pPr marL="603568" lvl="3">
              <a:lnSpc>
                <a:spcPct val="130000"/>
              </a:lnSpc>
              <a:buClr>
                <a:schemeClr val="lt1"/>
              </a:buClr>
              <a:buSzPct val="70000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		Call Campaigns</a:t>
            </a:r>
          </a:p>
          <a:p>
            <a:endParaRPr lang="en-US" dirty="0"/>
          </a:p>
        </p:txBody>
      </p:sp>
      <p:pic>
        <p:nvPicPr>
          <p:cNvPr id="4098" name="Picture 2" descr="Free icon &quot;To do list icon&quot;">
            <a:extLst>
              <a:ext uri="{FF2B5EF4-FFF2-40B4-BE49-F238E27FC236}">
                <a16:creationId xmlns:a16="http://schemas.microsoft.com/office/drawing/2014/main" id="{62C1C073-0C4F-4B36-A2C4-7E276642F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302" y="3166736"/>
            <a:ext cx="1604962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BBDC-F3EB-42E7-AEC3-0681599E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497735"/>
            <a:ext cx="9614100" cy="1080900"/>
          </a:xfrm>
        </p:spPr>
        <p:txBody>
          <a:bodyPr/>
          <a:lstStyle/>
          <a:p>
            <a:r>
              <a:rPr lang="en-US" dirty="0"/>
              <a:t>The Discipline Plan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DF6D75-2102-447D-A177-DB69AB400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197347"/>
            <a:ext cx="1382519" cy="1382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038032-F517-464A-9BBF-7BA55C62E5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31"/>
          <a:stretch/>
        </p:blipFill>
        <p:spPr>
          <a:xfrm>
            <a:off x="681994" y="1672658"/>
            <a:ext cx="10895924" cy="48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5659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A40000"/>
      </a:accent1>
      <a:accent2>
        <a:srgbClr val="C00000"/>
      </a:accent2>
      <a:accent3>
        <a:srgbClr val="C00000"/>
      </a:accent3>
      <a:accent4>
        <a:srgbClr val="A2A2A2"/>
      </a:accent4>
      <a:accent5>
        <a:srgbClr val="7F7F7F"/>
      </a:accent5>
      <a:accent6>
        <a:srgbClr val="C00000"/>
      </a:accent6>
      <a:hlink>
        <a:srgbClr val="EA5A0C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138BE2E2D0C74CA009BDCD78234B87" ma:contentTypeVersion="6" ma:contentTypeDescription="Create a new document." ma:contentTypeScope="" ma:versionID="7b83ffc0bc2b13d611bb25ca785b10c4">
  <xsd:schema xmlns:xsd="http://www.w3.org/2001/XMLSchema" xmlns:xs="http://www.w3.org/2001/XMLSchema" xmlns:p="http://schemas.microsoft.com/office/2006/metadata/properties" xmlns:ns2="1c253a31-8d5c-4292-b98d-c514233f828d" xmlns:ns3="b2a3e028-7314-4142-8929-05dc98af6ad3" targetNamespace="http://schemas.microsoft.com/office/2006/metadata/properties" ma:root="true" ma:fieldsID="2ff9a1ae7095b312f9a7ee6f35a3e697" ns2:_="" ns3:_="">
    <xsd:import namespace="1c253a31-8d5c-4292-b98d-c514233f828d"/>
    <xsd:import namespace="b2a3e028-7314-4142-8929-05dc98af6a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53a31-8d5c-4292-b98d-c514233f82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3e028-7314-4142-8929-05dc98af6a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5B83BF-89D4-4AAA-A880-D9BAA6E23C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19502D-FDB0-4303-8E0E-A18BDEFE5572}">
  <ds:schemaRefs>
    <ds:schemaRef ds:uri="http://schemas.microsoft.com/office/infopath/2007/PartnerControls"/>
    <ds:schemaRef ds:uri="1c253a31-8d5c-4292-b98d-c514233f828d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2a3e028-7314-4142-8929-05dc98af6ad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1702110-395F-4EB8-9D49-66EAC91F1D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253a31-8d5c-4292-b98d-c514233f828d"/>
    <ds:schemaRef ds:uri="b2a3e028-7314-4142-8929-05dc98af6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235</Words>
  <Application>Microsoft Office PowerPoint</Application>
  <PresentationFormat>Widescreen</PresentationFormat>
  <Paragraphs>53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Century Gothic</vt:lpstr>
      <vt:lpstr>Arial</vt:lpstr>
      <vt:lpstr>Lato</vt:lpstr>
      <vt:lpstr>Calibri</vt:lpstr>
      <vt:lpstr>Berlin</vt:lpstr>
      <vt:lpstr>25-26 Counseling  Discipline Plan</vt:lpstr>
      <vt:lpstr>Counseling Discipline Plan  -  Expectations</vt:lpstr>
      <vt:lpstr>Goals and Targets</vt:lpstr>
      <vt:lpstr>Goals and Targets</vt:lpstr>
      <vt:lpstr>Optomizing SCFF – SEPC Completion (Program)</vt:lpstr>
      <vt:lpstr>Activities and Timelines</vt:lpstr>
      <vt:lpstr>Accountability Strategies</vt:lpstr>
      <vt:lpstr>Accountability Strategies</vt:lpstr>
      <vt:lpstr>The Discipline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Services</dc:title>
  <dc:creator>Joel Gagnon</dc:creator>
  <cp:lastModifiedBy>Joel Gagnon</cp:lastModifiedBy>
  <cp:revision>46</cp:revision>
  <dcterms:modified xsi:type="dcterms:W3CDTF">2025-05-02T17:25:28Z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0x0101000E138BE2E2D0C74CA009BDCD78234B87</vt:lpwstr>
  </property>
</Properties>
</file>