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4" r:id="rId8"/>
    <p:sldId id="263" r:id="rId9"/>
    <p:sldId id="267" r:id="rId10"/>
    <p:sldId id="265" r:id="rId11"/>
  </p:sldIdLst>
  <p:sldSz cx="7315200" cy="96012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3">
          <p15:clr>
            <a:srgbClr val="A4A3A4"/>
          </p15:clr>
        </p15:guide>
        <p15:guide id="2" orient="horz" pos="5746">
          <p15:clr>
            <a:srgbClr val="A4A3A4"/>
          </p15:clr>
        </p15:guide>
        <p15:guide id="3" pos="2509">
          <p15:clr>
            <a:srgbClr val="A4A3A4"/>
          </p15:clr>
        </p15:guide>
        <p15:guide id="4" pos="4506">
          <p15:clr>
            <a:srgbClr val="A4A3A4"/>
          </p15:clr>
        </p15:guide>
        <p15:guide id="5" pos="358">
          <p15:clr>
            <a:srgbClr val="A4A3A4"/>
          </p15:clr>
        </p15:guide>
        <p15:guide id="6" pos="235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PKkPTwKYqH69UFb7Nl9Fhtn3Q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2" autoAdjust="0"/>
    <p:restoredTop sz="94660"/>
  </p:normalViewPr>
  <p:slideViewPr>
    <p:cSldViewPr snapToGrid="0">
      <p:cViewPr varScale="1">
        <p:scale>
          <a:sx n="62" d="100"/>
          <a:sy n="62" d="100"/>
        </p:scale>
        <p:origin x="2382" y="72"/>
      </p:cViewPr>
      <p:guideLst>
        <p:guide orient="horz" pos="2923"/>
        <p:guide orient="horz" pos="5746"/>
        <p:guide pos="2509"/>
        <p:guide pos="4506"/>
        <p:guide pos="358"/>
        <p:guide pos="23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81013"/>
          </a:xfrm>
          <a:prstGeom prst="rect">
            <a:avLst/>
          </a:prstGeom>
          <a:noFill/>
          <a:ln>
            <a:noFill/>
          </a:ln>
        </p:spPr>
        <p:txBody>
          <a:bodyPr spcFirstLastPara="1" wrap="square" lIns="95700" tIns="47850" rIns="95700" bIns="47850" anchor="t" anchorCtr="0">
            <a:noAutofit/>
          </a:bodyPr>
          <a:lstStyle>
            <a:lvl1pPr marR="0" lvl="0" algn="l" rtl="0">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8" cy="481013"/>
          </a:xfrm>
          <a:prstGeom prst="rect">
            <a:avLst/>
          </a:prstGeom>
          <a:noFill/>
          <a:ln>
            <a:noFill/>
          </a:ln>
        </p:spPr>
        <p:txBody>
          <a:bodyPr spcFirstLastPara="1" wrap="square" lIns="95700" tIns="47850" rIns="95700" bIns="47850" anchor="t" anchorCtr="0">
            <a:noAutofit/>
          </a:bodyPr>
          <a:lstStyle>
            <a:lvl1pPr marR="0" lvl="0" algn="r" rtl="0">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8" y="4560888"/>
            <a:ext cx="5851525" cy="4321175"/>
          </a:xfrm>
          <a:prstGeom prst="rect">
            <a:avLst/>
          </a:prstGeom>
          <a:noFill/>
          <a:ln>
            <a:noFill/>
          </a:ln>
        </p:spPr>
        <p:txBody>
          <a:bodyPr spcFirstLastPara="1" wrap="square" lIns="95700" tIns="47850" rIns="95700" bIns="478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8600"/>
            <a:ext cx="3170238" cy="481013"/>
          </a:xfrm>
          <a:prstGeom prst="rect">
            <a:avLst/>
          </a:prstGeom>
          <a:noFill/>
          <a:ln>
            <a:noFill/>
          </a:ln>
        </p:spPr>
        <p:txBody>
          <a:bodyPr spcFirstLastPara="1" wrap="square" lIns="95700" tIns="47850" rIns="95700" bIns="47850" anchor="b" anchorCtr="0">
            <a:noAutofit/>
          </a:bodyPr>
          <a:lstStyle>
            <a:lvl1pPr marR="0" lvl="0" algn="l" rtl="0">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18600"/>
            <a:ext cx="3170238" cy="481013"/>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6286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sldNum" idx="12"/>
          </p:nvPr>
        </p:nvSpPr>
        <p:spPr>
          <a:xfrm>
            <a:off x="4143375" y="9118600"/>
            <a:ext cx="3170238" cy="481013"/>
          </a:xfrm>
          <a:prstGeom prst="rect">
            <a:avLst/>
          </a:prstGeom>
          <a:noFill/>
          <a:ln>
            <a:noFill/>
          </a:ln>
        </p:spPr>
        <p:txBody>
          <a:bodyPr spcFirstLastPara="1" wrap="square" lIns="95700" tIns="47850" rIns="95700" bIns="4785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a:t>
            </a:fld>
            <a:endParaRPr sz="1300" b="0" i="0" u="none" strike="noStrike" cap="none">
              <a:solidFill>
                <a:schemeClr val="dk1"/>
              </a:solidFill>
              <a:latin typeface="Arial"/>
              <a:ea typeface="Arial"/>
              <a:cs typeface="Arial"/>
              <a:sym typeface="Arial"/>
            </a:endParaRPr>
          </a:p>
        </p:txBody>
      </p:sp>
      <p:sp>
        <p:nvSpPr>
          <p:cNvPr id="52" name="Google Shape;52;p1: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p1:notes"/>
          <p:cNvSpPr txBox="1">
            <a:spLocks noGrp="1"/>
          </p:cNvSpPr>
          <p:nvPr>
            <p:ph type="body" idx="1"/>
          </p:nvPr>
        </p:nvSpPr>
        <p:spPr>
          <a:xfrm>
            <a:off x="731838" y="4560888"/>
            <a:ext cx="5851525" cy="432117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77919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153" name="Google Shape;153;p10: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60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27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 name="Google Shape;76;p3:notes"/>
          <p:cNvSpPr txBox="1">
            <a:spLocks noGrp="1"/>
          </p:cNvSpPr>
          <p:nvPr>
            <p:ph type="body" idx="1"/>
          </p:nvPr>
        </p:nvSpPr>
        <p:spPr>
          <a:xfrm>
            <a:off x="731838" y="4560888"/>
            <a:ext cx="5851525" cy="4321175"/>
          </a:xfrm>
          <a:prstGeom prst="rect">
            <a:avLst/>
          </a:prstGeom>
          <a:noFill/>
          <a:ln>
            <a:noFill/>
          </a:ln>
        </p:spPr>
        <p:txBody>
          <a:bodyPr spcFirstLastPara="1" wrap="square" lIns="95700" tIns="47850" rIns="95700" bIns="47850" anchor="t" anchorCtr="0">
            <a:noAutofit/>
          </a:bodyPr>
          <a:lstStyle/>
          <a:p>
            <a:pPr marL="0" lvl="0" indent="0" algn="l" rtl="0">
              <a:spcBef>
                <a:spcPts val="0"/>
              </a:spcBef>
              <a:spcAft>
                <a:spcPts val="0"/>
              </a:spcAft>
              <a:buNone/>
            </a:pPr>
            <a:endParaRPr/>
          </a:p>
        </p:txBody>
      </p:sp>
      <p:sp>
        <p:nvSpPr>
          <p:cNvPr id="77" name="Google Shape;77;p3:notes"/>
          <p:cNvSpPr txBox="1">
            <a:spLocks noGrp="1"/>
          </p:cNvSpPr>
          <p:nvPr>
            <p:ph type="sldNum" idx="12"/>
          </p:nvPr>
        </p:nvSpPr>
        <p:spPr>
          <a:xfrm>
            <a:off x="4143375" y="9118600"/>
            <a:ext cx="3170238" cy="481013"/>
          </a:xfrm>
          <a:prstGeom prst="rect">
            <a:avLst/>
          </a:prstGeom>
          <a:noFill/>
          <a:ln>
            <a:noFill/>
          </a:ln>
        </p:spPr>
        <p:txBody>
          <a:bodyPr spcFirstLastPara="1" wrap="square" lIns="95700" tIns="47850" rIns="95700" bIns="4785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75831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90" name="Google Shape;90;p4: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54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102" name="Google Shape;102;p5: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08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112" name="Google Shape;112;p6: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70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142" name="Google Shape;142;p9: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3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132" name="Google Shape;132;p8: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62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731838" y="4560888"/>
            <a:ext cx="5851525" cy="4321175"/>
          </a:xfrm>
          <a:prstGeom prst="rect">
            <a:avLst/>
          </a:prstGeom>
        </p:spPr>
        <p:txBody>
          <a:bodyPr spcFirstLastPara="1" wrap="square" lIns="95700" tIns="47850" rIns="95700" bIns="47850" anchor="t" anchorCtr="0">
            <a:noAutofit/>
          </a:bodyPr>
          <a:lstStyle/>
          <a:p>
            <a:pPr marL="0" lvl="0" indent="0" algn="l" rtl="0">
              <a:spcBef>
                <a:spcPts val="360"/>
              </a:spcBef>
              <a:spcAft>
                <a:spcPts val="0"/>
              </a:spcAft>
              <a:buNone/>
            </a:pPr>
            <a:endParaRPr/>
          </a:p>
        </p:txBody>
      </p:sp>
      <p:sp>
        <p:nvSpPr>
          <p:cNvPr id="142" name="Google Shape;142;p9:notes"/>
          <p:cNvSpPr>
            <a:spLocks noGrp="1" noRot="1" noChangeAspect="1"/>
          </p:cNvSpPr>
          <p:nvPr>
            <p:ph type="sldImg" idx="2"/>
          </p:nvPr>
        </p:nvSpPr>
        <p:spPr>
          <a:xfrm>
            <a:off x="2286000" y="719138"/>
            <a:ext cx="2744788"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9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365125" y="385763"/>
            <a:ext cx="6584950" cy="1600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3"/>
          <p:cNvSpPr txBox="1">
            <a:spLocks noGrp="1"/>
          </p:cNvSpPr>
          <p:nvPr>
            <p:ph type="body" idx="1"/>
          </p:nvPr>
        </p:nvSpPr>
        <p:spPr>
          <a:xfrm>
            <a:off x="365125" y="2239963"/>
            <a:ext cx="6584950" cy="6335712"/>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22"/>
          <p:cNvSpPr txBox="1">
            <a:spLocks noGrp="1"/>
          </p:cNvSpPr>
          <p:nvPr>
            <p:ph type="title"/>
          </p:nvPr>
        </p:nvSpPr>
        <p:spPr>
          <a:xfrm>
            <a:off x="365125" y="385763"/>
            <a:ext cx="6584950" cy="1600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2"/>
          <p:cNvSpPr txBox="1">
            <a:spLocks noGrp="1"/>
          </p:cNvSpPr>
          <p:nvPr>
            <p:ph type="body" idx="1"/>
          </p:nvPr>
        </p:nvSpPr>
        <p:spPr>
          <a:xfrm rot="5400000">
            <a:off x="489744" y="2115344"/>
            <a:ext cx="6335712" cy="6584950"/>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rot="5400000">
            <a:off x="2032000" y="3657601"/>
            <a:ext cx="8189912" cy="16462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3"/>
          <p:cNvSpPr txBox="1">
            <a:spLocks noGrp="1"/>
          </p:cNvSpPr>
          <p:nvPr>
            <p:ph type="body" idx="1"/>
          </p:nvPr>
        </p:nvSpPr>
        <p:spPr>
          <a:xfrm rot="5400000">
            <a:off x="-1336675" y="2087564"/>
            <a:ext cx="8189912" cy="4786313"/>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48"/>
        <p:cNvGrpSpPr/>
        <p:nvPr/>
      </p:nvGrpSpPr>
      <p:grpSpPr>
        <a:xfrm>
          <a:off x="0" y="0"/>
          <a:ext cx="0" cy="0"/>
          <a:chOff x="0" y="0"/>
          <a:chExt cx="0" cy="0"/>
        </a:xfrm>
      </p:grpSpPr>
      <p:sp>
        <p:nvSpPr>
          <p:cNvPr id="49" name="Google Shape;49;p24"/>
          <p:cNvSpPr txBox="1">
            <a:spLocks noGrp="1"/>
          </p:cNvSpPr>
          <p:nvPr>
            <p:ph type="body" idx="1"/>
          </p:nvPr>
        </p:nvSpPr>
        <p:spPr>
          <a:xfrm>
            <a:off x="365126" y="385764"/>
            <a:ext cx="6584950" cy="8189912"/>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5"/>
          <p:cNvSpPr txBox="1">
            <a:spLocks noGrp="1"/>
          </p:cNvSpPr>
          <p:nvPr>
            <p:ph type="ctrTitle"/>
          </p:nvPr>
        </p:nvSpPr>
        <p:spPr>
          <a:xfrm>
            <a:off x="549276" y="2982914"/>
            <a:ext cx="6216650" cy="20574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1096964" y="5440364"/>
            <a:ext cx="5121275" cy="2454275"/>
          </a:xfrm>
          <a:prstGeom prst="rect">
            <a:avLst/>
          </a:prstGeom>
          <a:noFill/>
          <a:ln>
            <a:noFill/>
          </a:ln>
        </p:spPr>
        <p:txBody>
          <a:bodyPr spcFirstLastPara="1" wrap="square" lIns="96650" tIns="48325" rIns="96650" bIns="48325" anchor="t" anchorCtr="0">
            <a:noAutofit/>
          </a:bodyPr>
          <a:lstStyle>
            <a:lvl1pPr lvl="0" algn="ctr">
              <a:spcBef>
                <a:spcPts val="680"/>
              </a:spcBef>
              <a:spcAft>
                <a:spcPts val="0"/>
              </a:spcAft>
              <a:buClr>
                <a:schemeClr val="dk1"/>
              </a:buClr>
              <a:buSzPts val="3400"/>
              <a:buFont typeface="Arial"/>
              <a:buNone/>
              <a:defRPr/>
            </a:lvl1pPr>
            <a:lvl2pPr lvl="1" algn="ctr">
              <a:spcBef>
                <a:spcPts val="600"/>
              </a:spcBef>
              <a:spcAft>
                <a:spcPts val="0"/>
              </a:spcAft>
              <a:buClr>
                <a:schemeClr val="dk1"/>
              </a:buClr>
              <a:buSzPts val="3000"/>
              <a:buFont typeface="Arial"/>
              <a:buNone/>
              <a:defRPr/>
            </a:lvl2pPr>
            <a:lvl3pPr lvl="2" algn="ctr">
              <a:spcBef>
                <a:spcPts val="500"/>
              </a:spcBef>
              <a:spcAft>
                <a:spcPts val="0"/>
              </a:spcAft>
              <a:buClr>
                <a:schemeClr val="dk1"/>
              </a:buClr>
              <a:buSzPts val="2500"/>
              <a:buFont typeface="Arial"/>
              <a:buNone/>
              <a:defRPr/>
            </a:lvl3pPr>
            <a:lvl4pPr lvl="3" algn="ctr">
              <a:spcBef>
                <a:spcPts val="420"/>
              </a:spcBef>
              <a:spcAft>
                <a:spcPts val="0"/>
              </a:spcAft>
              <a:buClr>
                <a:schemeClr val="dk1"/>
              </a:buClr>
              <a:buSzPts val="2100"/>
              <a:buFont typeface="Arial"/>
              <a:buNone/>
              <a:defRPr/>
            </a:lvl4pPr>
            <a:lvl5pPr lvl="4" algn="ctr">
              <a:spcBef>
                <a:spcPts val="420"/>
              </a:spcBef>
              <a:spcAft>
                <a:spcPts val="0"/>
              </a:spcAft>
              <a:buClr>
                <a:schemeClr val="dk1"/>
              </a:buClr>
              <a:buSzPts val="2100"/>
              <a:buFont typeface="Arial"/>
              <a:buNone/>
              <a:defRPr/>
            </a:lvl5pPr>
            <a:lvl6pPr lvl="5" algn="ctr">
              <a:spcBef>
                <a:spcPts val="420"/>
              </a:spcBef>
              <a:spcAft>
                <a:spcPts val="0"/>
              </a:spcAft>
              <a:buClr>
                <a:schemeClr val="dk1"/>
              </a:buClr>
              <a:buSzPts val="2100"/>
              <a:buFont typeface="Arial"/>
              <a:buNone/>
              <a:defRPr/>
            </a:lvl6pPr>
            <a:lvl7pPr lvl="6" algn="ctr">
              <a:spcBef>
                <a:spcPts val="420"/>
              </a:spcBef>
              <a:spcAft>
                <a:spcPts val="0"/>
              </a:spcAft>
              <a:buClr>
                <a:schemeClr val="dk1"/>
              </a:buClr>
              <a:buSzPts val="2100"/>
              <a:buFont typeface="Arial"/>
              <a:buNone/>
              <a:defRPr/>
            </a:lvl7pPr>
            <a:lvl8pPr lvl="7" algn="ctr">
              <a:spcBef>
                <a:spcPts val="420"/>
              </a:spcBef>
              <a:spcAft>
                <a:spcPts val="0"/>
              </a:spcAft>
              <a:buClr>
                <a:schemeClr val="dk1"/>
              </a:buClr>
              <a:buSzPts val="2100"/>
              <a:buFont typeface="Arial"/>
              <a:buNone/>
              <a:defRPr/>
            </a:lvl8pPr>
            <a:lvl9pPr lvl="8" algn="ctr">
              <a:spcBef>
                <a:spcPts val="420"/>
              </a:spcBef>
              <a:spcAft>
                <a:spcPts val="0"/>
              </a:spcAft>
              <a:buClr>
                <a:schemeClr val="dk1"/>
              </a:buClr>
              <a:buSzPts val="21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577850" y="6169025"/>
            <a:ext cx="6218238" cy="1908176"/>
          </a:xfrm>
          <a:prstGeom prst="rect">
            <a:avLst/>
          </a:prstGeom>
          <a:noFill/>
          <a:ln>
            <a:noFill/>
          </a:ln>
        </p:spPr>
        <p:txBody>
          <a:bodyPr spcFirstLastPara="1" wrap="square" lIns="96650" tIns="48325" rIns="96650" bIns="483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6"/>
          <p:cNvSpPr txBox="1">
            <a:spLocks noGrp="1"/>
          </p:cNvSpPr>
          <p:nvPr>
            <p:ph type="body" idx="1"/>
          </p:nvPr>
        </p:nvSpPr>
        <p:spPr>
          <a:xfrm>
            <a:off x="577850" y="4068763"/>
            <a:ext cx="6218238" cy="2100263"/>
          </a:xfrm>
          <a:prstGeom prst="rect">
            <a:avLst/>
          </a:prstGeom>
          <a:noFill/>
          <a:ln>
            <a:noFill/>
          </a:ln>
        </p:spPr>
        <p:txBody>
          <a:bodyPr spcFirstLastPara="1" wrap="square" lIns="96650" tIns="48325" rIns="96650" bIns="4832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65125" y="385763"/>
            <a:ext cx="6584950" cy="1600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365126" y="2239964"/>
            <a:ext cx="3216275" cy="6335712"/>
          </a:xfrm>
          <a:prstGeom prst="rect">
            <a:avLst/>
          </a:prstGeom>
          <a:noFill/>
          <a:ln>
            <a:noFill/>
          </a:ln>
        </p:spPr>
        <p:txBody>
          <a:bodyPr spcFirstLastPara="1" wrap="square" lIns="96650" tIns="48325" rIns="96650" bIns="483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5" name="Google Shape;25;p17"/>
          <p:cNvSpPr txBox="1">
            <a:spLocks noGrp="1"/>
          </p:cNvSpPr>
          <p:nvPr>
            <p:ph type="body" idx="2"/>
          </p:nvPr>
        </p:nvSpPr>
        <p:spPr>
          <a:xfrm>
            <a:off x="3733801" y="2239964"/>
            <a:ext cx="3216275" cy="6335712"/>
          </a:xfrm>
          <a:prstGeom prst="rect">
            <a:avLst/>
          </a:prstGeom>
          <a:noFill/>
          <a:ln>
            <a:noFill/>
          </a:ln>
        </p:spPr>
        <p:txBody>
          <a:bodyPr spcFirstLastPara="1" wrap="square" lIns="96650" tIns="48325" rIns="96650" bIns="483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365126" y="384175"/>
            <a:ext cx="6584950" cy="1600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365126" y="2149476"/>
            <a:ext cx="3232150" cy="895349"/>
          </a:xfrm>
          <a:prstGeom prst="rect">
            <a:avLst/>
          </a:prstGeom>
          <a:noFill/>
          <a:ln>
            <a:noFill/>
          </a:ln>
        </p:spPr>
        <p:txBody>
          <a:bodyPr spcFirstLastPara="1" wrap="square" lIns="96650" tIns="48325" rIns="96650" bIns="483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9" name="Google Shape;29;p18"/>
          <p:cNvSpPr txBox="1">
            <a:spLocks noGrp="1"/>
          </p:cNvSpPr>
          <p:nvPr>
            <p:ph type="body" idx="2"/>
          </p:nvPr>
        </p:nvSpPr>
        <p:spPr>
          <a:xfrm>
            <a:off x="365126" y="3044826"/>
            <a:ext cx="3232150" cy="5532438"/>
          </a:xfrm>
          <a:prstGeom prst="rect">
            <a:avLst/>
          </a:prstGeom>
          <a:noFill/>
          <a:ln>
            <a:noFill/>
          </a:ln>
        </p:spPr>
        <p:txBody>
          <a:bodyPr spcFirstLastPara="1" wrap="square" lIns="96650" tIns="48325" rIns="96650" bIns="483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0" name="Google Shape;30;p18"/>
          <p:cNvSpPr txBox="1">
            <a:spLocks noGrp="1"/>
          </p:cNvSpPr>
          <p:nvPr>
            <p:ph type="body" idx="3"/>
          </p:nvPr>
        </p:nvSpPr>
        <p:spPr>
          <a:xfrm>
            <a:off x="3716338" y="2149476"/>
            <a:ext cx="3233737" cy="895349"/>
          </a:xfrm>
          <a:prstGeom prst="rect">
            <a:avLst/>
          </a:prstGeom>
          <a:noFill/>
          <a:ln>
            <a:noFill/>
          </a:ln>
        </p:spPr>
        <p:txBody>
          <a:bodyPr spcFirstLastPara="1" wrap="square" lIns="96650" tIns="48325" rIns="96650" bIns="483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1" name="Google Shape;31;p18"/>
          <p:cNvSpPr txBox="1">
            <a:spLocks noGrp="1"/>
          </p:cNvSpPr>
          <p:nvPr>
            <p:ph type="body" idx="4"/>
          </p:nvPr>
        </p:nvSpPr>
        <p:spPr>
          <a:xfrm>
            <a:off x="3716338" y="3044826"/>
            <a:ext cx="3233737" cy="5532438"/>
          </a:xfrm>
          <a:prstGeom prst="rect">
            <a:avLst/>
          </a:prstGeom>
          <a:noFill/>
          <a:ln>
            <a:noFill/>
          </a:ln>
        </p:spPr>
        <p:txBody>
          <a:bodyPr spcFirstLastPara="1" wrap="square" lIns="96650" tIns="48325" rIns="96650" bIns="483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365125" y="385763"/>
            <a:ext cx="6584950" cy="1600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365125" y="382588"/>
            <a:ext cx="2406650" cy="1627188"/>
          </a:xfrm>
          <a:prstGeom prst="rect">
            <a:avLst/>
          </a:prstGeom>
          <a:noFill/>
          <a:ln>
            <a:noFill/>
          </a:ln>
        </p:spPr>
        <p:txBody>
          <a:bodyPr spcFirstLastPara="1" wrap="square" lIns="96650" tIns="48325" rIns="96650" bIns="483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2860675" y="382589"/>
            <a:ext cx="4089400" cy="8194675"/>
          </a:xfrm>
          <a:prstGeom prst="rect">
            <a:avLst/>
          </a:prstGeom>
          <a:noFill/>
          <a:ln>
            <a:noFill/>
          </a:ln>
        </p:spPr>
        <p:txBody>
          <a:bodyPr spcFirstLastPara="1" wrap="square" lIns="96650" tIns="48325" rIns="96650" bIns="4832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7" name="Google Shape;37;p20"/>
          <p:cNvSpPr txBox="1">
            <a:spLocks noGrp="1"/>
          </p:cNvSpPr>
          <p:nvPr>
            <p:ph type="body" idx="2"/>
          </p:nvPr>
        </p:nvSpPr>
        <p:spPr>
          <a:xfrm>
            <a:off x="365125" y="2009775"/>
            <a:ext cx="2406650" cy="6567488"/>
          </a:xfrm>
          <a:prstGeom prst="rect">
            <a:avLst/>
          </a:prstGeom>
          <a:noFill/>
          <a:ln>
            <a:noFill/>
          </a:ln>
        </p:spPr>
        <p:txBody>
          <a:bodyPr spcFirstLastPara="1" wrap="square" lIns="96650" tIns="48325" rIns="96650" bIns="483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1433514" y="6721476"/>
            <a:ext cx="4389437" cy="792163"/>
          </a:xfrm>
          <a:prstGeom prst="rect">
            <a:avLst/>
          </a:prstGeom>
          <a:noFill/>
          <a:ln>
            <a:noFill/>
          </a:ln>
        </p:spPr>
        <p:txBody>
          <a:bodyPr spcFirstLastPara="1" wrap="square" lIns="96650" tIns="48325" rIns="96650" bIns="483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1"/>
          <p:cNvSpPr>
            <a:spLocks noGrp="1"/>
          </p:cNvSpPr>
          <p:nvPr>
            <p:ph type="pic" idx="2"/>
          </p:nvPr>
        </p:nvSpPr>
        <p:spPr>
          <a:xfrm>
            <a:off x="1433514" y="857250"/>
            <a:ext cx="4389437" cy="5761038"/>
          </a:xfrm>
          <a:prstGeom prst="rect">
            <a:avLst/>
          </a:prstGeom>
          <a:noFill/>
          <a:ln>
            <a:noFill/>
          </a:ln>
        </p:spPr>
        <p:txBody>
          <a:bodyPr spcFirstLastPara="1" wrap="square" lIns="96650" tIns="48325" rIns="96650" bIns="483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1" name="Google Shape;41;p21"/>
          <p:cNvSpPr txBox="1">
            <a:spLocks noGrp="1"/>
          </p:cNvSpPr>
          <p:nvPr>
            <p:ph type="body" idx="1"/>
          </p:nvPr>
        </p:nvSpPr>
        <p:spPr>
          <a:xfrm>
            <a:off x="1433514" y="7513639"/>
            <a:ext cx="4389437" cy="1127125"/>
          </a:xfrm>
          <a:prstGeom prst="rect">
            <a:avLst/>
          </a:prstGeom>
          <a:noFill/>
          <a:ln>
            <a:noFill/>
          </a:ln>
        </p:spPr>
        <p:txBody>
          <a:bodyPr spcFirstLastPara="1" wrap="square" lIns="96650" tIns="48325" rIns="96650" bIns="483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365125" y="385763"/>
            <a:ext cx="6584950" cy="1600200"/>
          </a:xfrm>
          <a:prstGeom prst="rect">
            <a:avLst/>
          </a:prstGeom>
          <a:noFill/>
          <a:ln>
            <a:noFill/>
          </a:ln>
        </p:spPr>
        <p:txBody>
          <a:bodyPr spcFirstLastPara="1" wrap="square" lIns="96650" tIns="48325" rIns="96650" bIns="48325" anchor="ctr" anchorCtr="0">
            <a:noAutofit/>
          </a:bodyPr>
          <a:lstStyle>
            <a:lvl1pPr marR="0" lvl="0" algn="ctr" rtl="0">
              <a:spcBef>
                <a:spcPts val="0"/>
              </a:spcBef>
              <a:spcAft>
                <a:spcPts val="0"/>
              </a:spcAft>
              <a:buSzPts val="1400"/>
              <a:buNone/>
              <a:defRPr sz="47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7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7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7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7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7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7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7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700" b="0" i="0" u="none" strike="noStrike" cap="none">
                <a:solidFill>
                  <a:schemeClr val="dk2"/>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365125" y="2239963"/>
            <a:ext cx="6584950" cy="6335712"/>
          </a:xfrm>
          <a:prstGeom prst="rect">
            <a:avLst/>
          </a:prstGeom>
          <a:noFill/>
          <a:ln>
            <a:noFill/>
          </a:ln>
        </p:spPr>
        <p:txBody>
          <a:bodyPr spcFirstLastPara="1" wrap="square" lIns="96650" tIns="48325" rIns="96650" bIns="48325" anchor="t" anchorCtr="0">
            <a:noAutofit/>
          </a:bodyPr>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3pPr>
            <a:lvl4pPr marL="1828800" marR="0" lvl="3"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2286000" marR="0" lvl="4"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743200" marR="0" lvl="5"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 descr="LPC Logo"/>
          <p:cNvPicPr preferRelativeResize="0"/>
          <p:nvPr/>
        </p:nvPicPr>
        <p:blipFill rotWithShape="1">
          <a:blip r:embed="rId3">
            <a:alphaModFix/>
          </a:blip>
          <a:srcRect/>
          <a:stretch/>
        </p:blipFill>
        <p:spPr>
          <a:xfrm>
            <a:off x="1027113" y="400050"/>
            <a:ext cx="5446712" cy="5870575"/>
          </a:xfrm>
          <a:prstGeom prst="rect">
            <a:avLst/>
          </a:prstGeom>
          <a:noFill/>
          <a:ln>
            <a:noFill/>
          </a:ln>
        </p:spPr>
      </p:pic>
      <p:sp>
        <p:nvSpPr>
          <p:cNvPr id="56" name="Google Shape;56;p1"/>
          <p:cNvSpPr txBox="1"/>
          <p:nvPr/>
        </p:nvSpPr>
        <p:spPr>
          <a:xfrm>
            <a:off x="1625600" y="6270625"/>
            <a:ext cx="4468812" cy="928688"/>
          </a:xfrm>
          <a:prstGeom prst="rect">
            <a:avLst/>
          </a:prstGeom>
          <a:noFill/>
          <a:ln>
            <a:noFill/>
          </a:ln>
        </p:spPr>
        <p:txBody>
          <a:bodyPr spcFirstLastPara="1" wrap="square" lIns="96650" tIns="48325" rIns="96650" bIns="48325" anchor="t" anchorCtr="0">
            <a:spAutoFit/>
          </a:bodyPr>
          <a:lstStyle/>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Facilities Modernization Program</a:t>
            </a:r>
            <a:endParaRPr/>
          </a:p>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Funded by Measure A</a:t>
            </a:r>
            <a:endParaRPr/>
          </a:p>
          <a:p>
            <a:pPr marL="0" marR="0" lvl="0" indent="0" algn="ctr" rtl="0">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Project Report</a:t>
            </a:r>
            <a:endParaRPr/>
          </a:p>
        </p:txBody>
      </p:sp>
      <p:sp>
        <p:nvSpPr>
          <p:cNvPr id="57" name="Google Shape;57;p1"/>
          <p:cNvSpPr txBox="1"/>
          <p:nvPr/>
        </p:nvSpPr>
        <p:spPr>
          <a:xfrm>
            <a:off x="1976438" y="7761288"/>
            <a:ext cx="3821112" cy="374605"/>
          </a:xfrm>
          <a:prstGeom prst="rect">
            <a:avLst/>
          </a:prstGeom>
          <a:noFill/>
          <a:ln>
            <a:noFill/>
          </a:ln>
        </p:spPr>
        <p:txBody>
          <a:bodyPr spcFirstLastPara="1" wrap="square" lIns="96650" tIns="48325" rIns="96650" bIns="48325" anchor="t" anchorCtr="0">
            <a:spAutoFit/>
          </a:bodyPr>
          <a:lstStyle/>
          <a:p>
            <a:pPr marL="0" marR="0" lvl="0" indent="0" algn="ctr" rtl="0">
              <a:spcBef>
                <a:spcPts val="0"/>
              </a:spcBef>
              <a:spcAft>
                <a:spcPts val="0"/>
              </a:spcAft>
              <a:buClr>
                <a:schemeClr val="dk1"/>
              </a:buClr>
              <a:buSzPts val="1800"/>
              <a:buFont typeface="Arial"/>
              <a:buNone/>
            </a:pPr>
            <a:r>
              <a:rPr lang="en-US" sz="1800" b="1" dirty="0">
                <a:solidFill>
                  <a:schemeClr val="dk1"/>
                </a:solidFill>
              </a:rPr>
              <a:t>April 28</a:t>
            </a:r>
            <a:r>
              <a:rPr lang="en-US" sz="1800" b="1" i="0" u="none" strike="noStrike" cap="none" dirty="0">
                <a:solidFill>
                  <a:schemeClr val="dk1"/>
                </a:solidFill>
                <a:latin typeface="Arial"/>
                <a:ea typeface="Arial"/>
                <a:cs typeface="Arial"/>
                <a:sym typeface="Arial"/>
              </a:rPr>
              <a:t>, 2021</a:t>
            </a:r>
            <a:endParaRPr dirty="0"/>
          </a:p>
        </p:txBody>
      </p:sp>
      <p:sp>
        <p:nvSpPr>
          <p:cNvPr id="58" name="Google Shape;58;p1"/>
          <p:cNvSpPr/>
          <p:nvPr/>
        </p:nvSpPr>
        <p:spPr>
          <a:xfrm>
            <a:off x="263525" y="239713"/>
            <a:ext cx="1362075" cy="1639887"/>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300"/>
              <a:buFont typeface="Noto Sans Symbols"/>
              <a:buNone/>
            </a:pPr>
            <a:endParaRPr sz="1300" b="0" i="0" u="none" strike="noStrike" cap="none">
              <a:solidFill>
                <a:schemeClr val="dk1"/>
              </a:solidFill>
              <a:latin typeface="Arial"/>
              <a:ea typeface="Arial"/>
              <a:cs typeface="Arial"/>
              <a:sym typeface="Arial"/>
            </a:endParaRPr>
          </a:p>
        </p:txBody>
      </p:sp>
      <p:sp>
        <p:nvSpPr>
          <p:cNvPr id="59" name="Google Shape;59;p1"/>
          <p:cNvSpPr/>
          <p:nvPr/>
        </p:nvSpPr>
        <p:spPr>
          <a:xfrm>
            <a:off x="5668963" y="279400"/>
            <a:ext cx="1362075" cy="1641475"/>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300"/>
              <a:buFont typeface="Noto Sans Symbols"/>
              <a:buNone/>
            </a:pP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p:nvPr/>
        </p:nvSpPr>
        <p:spPr>
          <a:xfrm>
            <a:off x="369888" y="500063"/>
            <a:ext cx="4470400" cy="620712"/>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Emergency Call Station Project</a:t>
            </a:r>
            <a:endParaRPr/>
          </a:p>
        </p:txBody>
      </p:sp>
      <p:sp>
        <p:nvSpPr>
          <p:cNvPr id="156" name="Google Shape;156;p10"/>
          <p:cNvSpPr txBox="1"/>
          <p:nvPr/>
        </p:nvSpPr>
        <p:spPr>
          <a:xfrm>
            <a:off x="911066" y="3947985"/>
            <a:ext cx="5827664" cy="897813"/>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300"/>
              <a:buFont typeface="Arial"/>
              <a:buNone/>
            </a:pPr>
            <a:r>
              <a:rPr lang="en-US" sz="1300" b="1" dirty="0" smtClean="0">
                <a:solidFill>
                  <a:schemeClr val="dk1"/>
                </a:solidFill>
                <a:latin typeface="Arial"/>
                <a:ea typeface="Arial"/>
                <a:cs typeface="Arial"/>
                <a:sym typeface="Arial"/>
              </a:rPr>
              <a:t>Project </a:t>
            </a:r>
            <a:r>
              <a:rPr lang="en-US" sz="1300" b="1" dirty="0">
                <a:solidFill>
                  <a:schemeClr val="dk1"/>
                </a:solidFill>
                <a:latin typeface="Arial"/>
                <a:ea typeface="Arial"/>
                <a:cs typeface="Arial"/>
                <a:sym typeface="Arial"/>
              </a:rPr>
              <a:t>Team: </a:t>
            </a:r>
            <a:endParaRPr dirty="0"/>
          </a:p>
          <a:p>
            <a:pPr marL="0" marR="0" lvl="0" indent="0" algn="l" rtl="0">
              <a:spcBef>
                <a:spcPts val="0"/>
              </a:spcBef>
              <a:spcAft>
                <a:spcPts val="0"/>
              </a:spcAft>
              <a:buClr>
                <a:schemeClr val="dk1"/>
              </a:buClr>
              <a:buSzPts val="1300"/>
              <a:buFont typeface="Arial"/>
              <a:buNone/>
            </a:pPr>
            <a:r>
              <a:rPr lang="en-US" sz="1300" b="1" dirty="0">
                <a:solidFill>
                  <a:schemeClr val="dk1"/>
                </a:solidFill>
                <a:latin typeface="Arial"/>
                <a:ea typeface="Arial"/>
                <a:cs typeface="Arial"/>
                <a:sym typeface="Arial"/>
              </a:rPr>
              <a:t>	Architect</a:t>
            </a:r>
            <a:r>
              <a:rPr lang="en-US" sz="1300" dirty="0">
                <a:solidFill>
                  <a:schemeClr val="dk1"/>
                </a:solidFill>
                <a:latin typeface="Arial"/>
                <a:ea typeface="Arial"/>
                <a:cs typeface="Arial"/>
                <a:sym typeface="Arial"/>
              </a:rPr>
              <a:t>: Catalyst Consulting Group, Inc.</a:t>
            </a:r>
            <a:endParaRPr dirty="0"/>
          </a:p>
          <a:p>
            <a:pPr marL="0" marR="0" lvl="0" indent="0" algn="l" rtl="0">
              <a:spcBef>
                <a:spcPts val="0"/>
              </a:spcBef>
              <a:spcAft>
                <a:spcPts val="0"/>
              </a:spcAft>
              <a:buClr>
                <a:schemeClr val="dk1"/>
              </a:buClr>
              <a:buSzPts val="1300"/>
              <a:buFont typeface="Arial"/>
              <a:buNone/>
            </a:pPr>
            <a:r>
              <a:rPr lang="en-US" sz="1300" b="1" dirty="0">
                <a:solidFill>
                  <a:schemeClr val="dk1"/>
                </a:solidFill>
                <a:latin typeface="Arial"/>
                <a:ea typeface="Arial"/>
                <a:cs typeface="Arial"/>
                <a:sym typeface="Arial"/>
              </a:rPr>
              <a:t>	Construction Manager</a:t>
            </a:r>
            <a:r>
              <a:rPr lang="en-US" sz="1300" dirty="0">
                <a:solidFill>
                  <a:schemeClr val="dk1"/>
                </a:solidFill>
                <a:latin typeface="Arial"/>
                <a:ea typeface="Arial"/>
                <a:cs typeface="Arial"/>
                <a:sym typeface="Arial"/>
              </a:rPr>
              <a:t>: Swinerton Management &amp; Consulting</a:t>
            </a:r>
            <a:endParaRPr dirty="0"/>
          </a:p>
          <a:p>
            <a:pPr marL="0" marR="0" lvl="0" indent="0" algn="l" rtl="0">
              <a:spcBef>
                <a:spcPts val="0"/>
              </a:spcBef>
              <a:spcAft>
                <a:spcPts val="0"/>
              </a:spcAft>
              <a:buClr>
                <a:schemeClr val="dk1"/>
              </a:buClr>
              <a:buSzPts val="1300"/>
              <a:buFont typeface="Arial"/>
              <a:buNone/>
            </a:pPr>
            <a:r>
              <a:rPr lang="en-US" sz="1300" b="1" dirty="0">
                <a:solidFill>
                  <a:schemeClr val="dk1"/>
                </a:solidFill>
                <a:latin typeface="Arial"/>
                <a:ea typeface="Arial"/>
                <a:cs typeface="Arial"/>
                <a:sym typeface="Arial"/>
              </a:rPr>
              <a:t>	Contractor</a:t>
            </a:r>
            <a:r>
              <a:rPr lang="en-US" sz="1300" dirty="0">
                <a:solidFill>
                  <a:schemeClr val="dk1"/>
                </a:solidFill>
                <a:latin typeface="Arial"/>
                <a:ea typeface="Arial"/>
                <a:cs typeface="Arial"/>
                <a:sym typeface="Arial"/>
              </a:rPr>
              <a:t>: Electronic Innovations</a:t>
            </a:r>
            <a:endParaRPr dirty="0"/>
          </a:p>
        </p:txBody>
      </p:sp>
      <p:cxnSp>
        <p:nvCxnSpPr>
          <p:cNvPr id="157" name="Google Shape;157;p10"/>
          <p:cNvCxnSpPr/>
          <p:nvPr/>
        </p:nvCxnSpPr>
        <p:spPr>
          <a:xfrm>
            <a:off x="379413" y="1192213"/>
            <a:ext cx="6583362" cy="0"/>
          </a:xfrm>
          <a:prstGeom prst="straightConnector1">
            <a:avLst/>
          </a:prstGeom>
          <a:noFill/>
          <a:ln w="28575" cap="flat" cmpd="sng">
            <a:solidFill>
              <a:srgbClr val="FFCC00"/>
            </a:solidFill>
            <a:prstDash val="solid"/>
            <a:round/>
            <a:headEnd type="none" w="med" len="med"/>
            <a:tailEnd type="none" w="med" len="med"/>
          </a:ln>
        </p:spPr>
      </p:cxnSp>
      <p:sp>
        <p:nvSpPr>
          <p:cNvPr id="158" name="Google Shape;158;p10"/>
          <p:cNvSpPr txBox="1"/>
          <p:nvPr/>
        </p:nvSpPr>
        <p:spPr>
          <a:xfrm>
            <a:off x="685800" y="5145274"/>
            <a:ext cx="6292850" cy="3816561"/>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Project Description:</a:t>
            </a:r>
            <a:br>
              <a:rPr lang="en-US" sz="1200" b="1" dirty="0">
                <a:solidFill>
                  <a:schemeClr val="dk1"/>
                </a:solidFill>
                <a:latin typeface="Arial"/>
                <a:ea typeface="Arial"/>
                <a:cs typeface="Arial"/>
                <a:sym typeface="Arial"/>
              </a:rPr>
            </a:br>
            <a:r>
              <a:rPr lang="en-US" sz="1200" dirty="0">
                <a:solidFill>
                  <a:schemeClr val="dk1"/>
                </a:solidFill>
                <a:latin typeface="Arial"/>
                <a:ea typeface="Arial"/>
                <a:cs typeface="Arial"/>
                <a:sym typeface="Arial"/>
              </a:rPr>
              <a:t>The District-wide Emergency Call Station Project comprises of the procurement, installation and programming of new emergency call stations and retrofitting of existing call stations at both the Chabot and Las Positas College Campuses. This project also includes the installation of a new ECS server at the Las Positas Campus to match the existing </a:t>
            </a:r>
            <a:r>
              <a:rPr lang="en-US" sz="1200" dirty="0" err="1">
                <a:solidFill>
                  <a:schemeClr val="dk1"/>
                </a:solidFill>
                <a:latin typeface="Arial"/>
                <a:ea typeface="Arial"/>
                <a:cs typeface="Arial"/>
                <a:sym typeface="Arial"/>
              </a:rPr>
              <a:t>Zenitel</a:t>
            </a:r>
            <a:r>
              <a:rPr lang="en-US" sz="1200" dirty="0">
                <a:solidFill>
                  <a:schemeClr val="dk1"/>
                </a:solidFill>
                <a:latin typeface="Arial"/>
                <a:ea typeface="Arial"/>
                <a:cs typeface="Arial"/>
                <a:sym typeface="Arial"/>
              </a:rPr>
              <a:t>/STENTOFON ICX- 500 server and software at the Chabot Campus. It includes configuration and programming of both the existing Chabot ESC server and the new Las Positas server along with interfacing these servers to the existing Fire Alarm Control Panel at the respective campus to provide communication from the ECS server to the FACP.</a:t>
            </a:r>
            <a:endParaRPr dirty="0"/>
          </a:p>
          <a:p>
            <a:pPr marL="0" marR="0" lvl="0" indent="0" algn="l" rtl="0">
              <a:spcBef>
                <a:spcPts val="240"/>
              </a:spcBef>
              <a:spcAft>
                <a:spcPts val="0"/>
              </a:spcAft>
              <a:buClr>
                <a:schemeClr val="dk1"/>
              </a:buClr>
              <a:buSzPts val="1200"/>
              <a:buFont typeface="Arial"/>
              <a:buNone/>
            </a:pPr>
            <a:endParaRPr sz="12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b="1" dirty="0">
                <a:solidFill>
                  <a:schemeClr val="dk1"/>
                </a:solidFill>
                <a:latin typeface="Arial"/>
                <a:ea typeface="Arial"/>
                <a:cs typeface="Arial"/>
                <a:sym typeface="Arial"/>
              </a:rPr>
              <a:t>Project Update</a:t>
            </a:r>
            <a:r>
              <a:rPr lang="en-US" sz="1200" dirty="0">
                <a:solidFill>
                  <a:schemeClr val="dk1"/>
                </a:solidFill>
                <a:latin typeface="Arial"/>
                <a:ea typeface="Arial"/>
                <a:cs typeface="Arial"/>
                <a:sym typeface="Arial"/>
              </a:rPr>
              <a:t>:</a:t>
            </a:r>
            <a:endParaRPr dirty="0"/>
          </a:p>
          <a:p>
            <a:pPr marL="0" marR="0" lvl="0" indent="0" algn="l" rtl="0">
              <a:spcBef>
                <a:spcPts val="0"/>
              </a:spcBef>
              <a:spcAft>
                <a:spcPts val="0"/>
              </a:spcAft>
              <a:buClr>
                <a:schemeClr val="dk1"/>
              </a:buClr>
              <a:buSzPts val="1200"/>
              <a:buFont typeface="Noto Sans Symbols"/>
              <a:buNone/>
            </a:pPr>
            <a:r>
              <a:rPr lang="en-US" sz="1200" dirty="0">
                <a:solidFill>
                  <a:schemeClr val="dk1"/>
                </a:solidFill>
                <a:latin typeface="Arial"/>
                <a:ea typeface="Arial"/>
                <a:cs typeface="Arial"/>
                <a:sym typeface="Arial"/>
              </a:rPr>
              <a:t>Construction Phase: 8 towers removed, retrofitted and replaced at Las Positas </a:t>
            </a:r>
            <a:r>
              <a:rPr lang="en-US" sz="1200" dirty="0">
                <a:solidFill>
                  <a:schemeClr val="dk1"/>
                </a:solidFill>
              </a:rPr>
              <a:t>Campus. Awaiting CommScope parts. Server room equipment installation in progress. </a:t>
            </a:r>
            <a:endParaRPr lang="en-US" sz="1200" dirty="0" smtClean="0">
              <a:solidFill>
                <a:schemeClr val="dk1"/>
              </a:solidFill>
            </a:endParaRPr>
          </a:p>
          <a:p>
            <a:pPr marL="0" marR="0" lvl="0" indent="0" algn="l" rtl="0">
              <a:spcBef>
                <a:spcPts val="0"/>
              </a:spcBef>
              <a:spcAft>
                <a:spcPts val="0"/>
              </a:spcAft>
              <a:buClr>
                <a:schemeClr val="dk1"/>
              </a:buClr>
              <a:buSzPts val="1200"/>
              <a:buFont typeface="Noto Sans Symbols"/>
              <a:buNone/>
            </a:pPr>
            <a:endParaRPr lang="en-US" sz="1200" dirty="0">
              <a:solidFill>
                <a:schemeClr val="dk1"/>
              </a:solidFill>
            </a:endParaRPr>
          </a:p>
          <a:p>
            <a:pPr marL="0" marR="0" lvl="0" indent="0" algn="l" rtl="0">
              <a:spcBef>
                <a:spcPts val="0"/>
              </a:spcBef>
              <a:spcAft>
                <a:spcPts val="0"/>
              </a:spcAft>
              <a:buClr>
                <a:schemeClr val="dk1"/>
              </a:buClr>
              <a:buSzPts val="1200"/>
              <a:buFont typeface="Noto Sans Symbols"/>
              <a:buNone/>
            </a:pPr>
            <a:endParaRPr lang="en-US" sz="1200" dirty="0">
              <a:solidFill>
                <a:schemeClr val="dk1"/>
              </a:solidFill>
            </a:endParaRPr>
          </a:p>
          <a:p>
            <a:pPr marL="0" marR="0" lvl="0" indent="0" algn="l" rtl="0">
              <a:spcBef>
                <a:spcPts val="0"/>
              </a:spcBef>
              <a:spcAft>
                <a:spcPts val="0"/>
              </a:spcAft>
              <a:buClr>
                <a:schemeClr val="dk1"/>
              </a:buClr>
              <a:buSzPts val="1200"/>
              <a:buFont typeface="Noto Sans Symbols"/>
              <a:buNone/>
            </a:pPr>
            <a:endParaRPr lang="en-US" altLang="en-US" sz="1200" b="1" dirty="0">
              <a:solidFill>
                <a:schemeClr val="dk1"/>
              </a:solidFill>
            </a:endParaRPr>
          </a:p>
          <a:p>
            <a:pPr marL="0" marR="0" lvl="0" indent="0" algn="l" rtl="0">
              <a:spcBef>
                <a:spcPts val="0"/>
              </a:spcBef>
              <a:spcAft>
                <a:spcPts val="0"/>
              </a:spcAft>
              <a:buClr>
                <a:schemeClr val="dk1"/>
              </a:buClr>
              <a:buSzPts val="1200"/>
              <a:buFont typeface="Noto Sans Symbols"/>
              <a:buNone/>
            </a:pPr>
            <a:r>
              <a:rPr lang="en-US" altLang="en-US" sz="1200" b="1" dirty="0"/>
              <a:t>	Design	</a:t>
            </a:r>
            <a:r>
              <a:rPr lang="en-US" altLang="en-US" sz="1200" dirty="0"/>
              <a:t>		     </a:t>
            </a:r>
            <a:r>
              <a:rPr lang="en-US" altLang="en-US" sz="1200" b="1" dirty="0"/>
              <a:t>COMPLETED</a:t>
            </a:r>
            <a:endParaRPr lang="en-US" altLang="en-US" sz="1200" dirty="0"/>
          </a:p>
          <a:p>
            <a:pPr lvl="1" eaLnBrk="1" hangingPunct="1">
              <a:spcBef>
                <a:spcPct val="0"/>
              </a:spcBef>
              <a:buNone/>
            </a:pPr>
            <a:r>
              <a:rPr lang="en-US" altLang="en-US" sz="1200" b="1" dirty="0"/>
              <a:t>	</a:t>
            </a:r>
            <a:r>
              <a:rPr lang="en-US" altLang="en-US" sz="1200" b="1" dirty="0" smtClean="0"/>
              <a:t>Construction </a:t>
            </a:r>
            <a:r>
              <a:rPr lang="en-US" altLang="en-US" sz="1200" b="1" dirty="0"/>
              <a:t>		          </a:t>
            </a:r>
            <a:r>
              <a:rPr lang="en-US" altLang="en-US" sz="1200" dirty="0"/>
              <a:t>In Progress</a:t>
            </a:r>
          </a:p>
          <a:p>
            <a:pPr lvl="1" eaLnBrk="1" hangingPunct="1">
              <a:spcBef>
                <a:spcPct val="0"/>
              </a:spcBef>
              <a:buFont typeface="Wingdings" panose="05000000000000000000" pitchFamily="2" charset="2"/>
              <a:buNone/>
            </a:pPr>
            <a:r>
              <a:rPr lang="en-US" altLang="en-US" sz="1200" b="1" dirty="0"/>
              <a:t>	Occupancy</a:t>
            </a:r>
            <a:r>
              <a:rPr lang="en-US" altLang="en-US" sz="1200" dirty="0"/>
              <a:t>			      Summer </a:t>
            </a:r>
            <a:r>
              <a:rPr lang="en-US" altLang="en-US" sz="1200" dirty="0" smtClean="0"/>
              <a:t>2021</a:t>
            </a:r>
          </a:p>
          <a:p>
            <a:pPr lvl="1" eaLnBrk="1" hangingPunct="1">
              <a:spcBef>
                <a:spcPct val="0"/>
              </a:spcBef>
              <a:buFont typeface="Wingdings" panose="05000000000000000000" pitchFamily="2" charset="2"/>
              <a:buNone/>
            </a:pPr>
            <a:endParaRPr lang="en-US" altLang="en-US" sz="1200" dirty="0"/>
          </a:p>
        </p:txBody>
      </p:sp>
      <p:sp>
        <p:nvSpPr>
          <p:cNvPr id="159" name="Google Shape;159;p10"/>
          <p:cNvSpPr txBox="1"/>
          <p:nvPr/>
        </p:nvSpPr>
        <p:spPr>
          <a:xfrm>
            <a:off x="3549650" y="519113"/>
            <a:ext cx="3373438" cy="636587"/>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a:t>
            </a:r>
            <a:r>
              <a:rPr lang="en-US" sz="1800" b="1" dirty="0">
                <a:solidFill>
                  <a:srgbClr val="990000"/>
                </a:solidFill>
                <a:latin typeface="Arial"/>
                <a:ea typeface="Arial"/>
                <a:cs typeface="Arial"/>
                <a:sym typeface="Arial"/>
              </a:rPr>
              <a:t>, 2021</a:t>
            </a:r>
            <a:endParaRPr sz="1800" dirty="0">
              <a:solidFill>
                <a:srgbClr val="990000"/>
              </a:solidFill>
              <a:latin typeface="Arial"/>
              <a:ea typeface="Arial"/>
              <a:cs typeface="Arial"/>
              <a:sym typeface="Arial"/>
            </a:endParaRPr>
          </a:p>
        </p:txBody>
      </p:sp>
      <p:pic>
        <p:nvPicPr>
          <p:cNvPr id="160" name="Google Shape;160;p10"/>
          <p:cNvPicPr preferRelativeResize="0"/>
          <p:nvPr/>
        </p:nvPicPr>
        <p:blipFill rotWithShape="1">
          <a:blip r:embed="rId3">
            <a:alphaModFix/>
          </a:blip>
          <a:srcRect/>
          <a:stretch/>
        </p:blipFill>
        <p:spPr>
          <a:xfrm>
            <a:off x="685800" y="1648267"/>
            <a:ext cx="2667000" cy="2000250"/>
          </a:xfrm>
          <a:prstGeom prst="rect">
            <a:avLst/>
          </a:prstGeom>
          <a:noFill/>
          <a:ln>
            <a:noFill/>
          </a:ln>
        </p:spPr>
      </p:pic>
      <p:pic>
        <p:nvPicPr>
          <p:cNvPr id="161" name="Google Shape;161;p10"/>
          <p:cNvPicPr preferRelativeResize="0"/>
          <p:nvPr/>
        </p:nvPicPr>
        <p:blipFill rotWithShape="1">
          <a:blip r:embed="rId4">
            <a:alphaModFix/>
          </a:blip>
          <a:srcRect/>
          <a:stretch/>
        </p:blipFill>
        <p:spPr>
          <a:xfrm>
            <a:off x="3352800" y="1648266"/>
            <a:ext cx="3210560" cy="200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p:nvPr/>
        </p:nvSpPr>
        <p:spPr>
          <a:xfrm>
            <a:off x="379413" y="430213"/>
            <a:ext cx="4584700" cy="881062"/>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B2100 New Academic Support and </a:t>
            </a:r>
            <a:endParaRPr/>
          </a:p>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Office Building </a:t>
            </a:r>
            <a:endParaRPr/>
          </a:p>
        </p:txBody>
      </p:sp>
      <p:sp>
        <p:nvSpPr>
          <p:cNvPr id="65" name="Google Shape;65;p2"/>
          <p:cNvSpPr txBox="1"/>
          <p:nvPr/>
        </p:nvSpPr>
        <p:spPr>
          <a:xfrm>
            <a:off x="839788" y="4181644"/>
            <a:ext cx="5513387" cy="1097868"/>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300"/>
              <a:buFont typeface="Arial"/>
              <a:buNone/>
            </a:pPr>
            <a:r>
              <a:rPr lang="en-US" sz="1300" b="1" i="0" u="none" strike="noStrike" cap="none" dirty="0" smtClean="0">
                <a:solidFill>
                  <a:schemeClr val="dk1"/>
                </a:solidFill>
                <a:latin typeface="Arial"/>
                <a:ea typeface="Arial"/>
                <a:cs typeface="Arial"/>
                <a:sym typeface="Arial"/>
              </a:rPr>
              <a:t>Project </a:t>
            </a:r>
            <a:r>
              <a:rPr lang="en-US" sz="1300" b="1" i="0" u="none" strike="noStrike" cap="none" dirty="0">
                <a:solidFill>
                  <a:schemeClr val="dk1"/>
                </a:solidFill>
                <a:latin typeface="Arial"/>
                <a:ea typeface="Arial"/>
                <a:cs typeface="Arial"/>
                <a:sym typeface="Arial"/>
              </a:rPr>
              <a:t>Team:</a:t>
            </a:r>
            <a:endParaRPr dirty="0"/>
          </a:p>
          <a:p>
            <a:pPr marL="0" marR="0" lvl="0"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	</a:t>
            </a:r>
            <a:r>
              <a:rPr lang="en-US" sz="1300" b="1" i="0" u="none" strike="noStrike" cap="none" dirty="0" smtClean="0">
                <a:solidFill>
                  <a:schemeClr val="dk1"/>
                </a:solidFill>
                <a:latin typeface="Arial"/>
                <a:ea typeface="Arial"/>
                <a:cs typeface="Arial"/>
                <a:sym typeface="Arial"/>
              </a:rPr>
              <a:t>Architect</a:t>
            </a:r>
            <a:r>
              <a:rPr lang="en-US" sz="1300" b="0" i="0" u="none" strike="noStrike" cap="none" dirty="0">
                <a:solidFill>
                  <a:schemeClr val="dk1"/>
                </a:solidFill>
                <a:latin typeface="Arial"/>
                <a:ea typeface="Arial"/>
                <a:cs typeface="Arial"/>
                <a:sym typeface="Arial"/>
              </a:rPr>
              <a:t>: LPAS</a:t>
            </a:r>
            <a:endParaRPr dirty="0"/>
          </a:p>
          <a:p>
            <a:pPr marL="0" marR="0" lvl="0"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	</a:t>
            </a:r>
            <a:r>
              <a:rPr lang="en-US" sz="1300" b="1" i="0" u="none" strike="noStrike" cap="none" dirty="0" smtClean="0">
                <a:solidFill>
                  <a:schemeClr val="dk1"/>
                </a:solidFill>
                <a:latin typeface="Arial"/>
                <a:ea typeface="Arial"/>
                <a:cs typeface="Arial"/>
                <a:sym typeface="Arial"/>
              </a:rPr>
              <a:t>Project </a:t>
            </a:r>
            <a:r>
              <a:rPr lang="en-US" sz="1300" b="1" i="0" u="none" strike="noStrike" cap="none" dirty="0">
                <a:solidFill>
                  <a:schemeClr val="dk1"/>
                </a:solidFill>
                <a:latin typeface="Arial"/>
                <a:ea typeface="Arial"/>
                <a:cs typeface="Arial"/>
                <a:sym typeface="Arial"/>
              </a:rPr>
              <a:t>/ Construction Manager:</a:t>
            </a:r>
            <a:r>
              <a:rPr lang="en-US" sz="1300" b="0" i="0" u="none" strike="noStrike" cap="none" dirty="0">
                <a:solidFill>
                  <a:schemeClr val="dk1"/>
                </a:solidFill>
                <a:latin typeface="Arial"/>
                <a:ea typeface="Arial"/>
                <a:cs typeface="Arial"/>
                <a:sym typeface="Arial"/>
              </a:rPr>
              <a:t> </a:t>
            </a:r>
            <a:r>
              <a:rPr lang="en-US" sz="1300" dirty="0">
                <a:solidFill>
                  <a:schemeClr val="dk1"/>
                </a:solidFill>
              </a:rPr>
              <a:t>Swinerton 		Management &amp; Consulting</a:t>
            </a:r>
            <a:r>
              <a:rPr lang="en-US" sz="1300" b="1"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	</a:t>
            </a:r>
            <a:r>
              <a:rPr lang="en-US" sz="1300" b="1" i="0" u="none" strike="noStrike" cap="none" dirty="0" smtClean="0">
                <a:solidFill>
                  <a:schemeClr val="dk1"/>
                </a:solidFill>
                <a:latin typeface="Arial"/>
                <a:ea typeface="Arial"/>
                <a:cs typeface="Arial"/>
                <a:sym typeface="Arial"/>
              </a:rPr>
              <a:t>Contractor</a:t>
            </a:r>
            <a:r>
              <a:rPr lang="en-US" sz="1300" b="0" i="0" u="none" strike="noStrike" cap="none" dirty="0">
                <a:solidFill>
                  <a:schemeClr val="dk1"/>
                </a:solidFill>
                <a:latin typeface="Arial"/>
                <a:ea typeface="Arial"/>
                <a:cs typeface="Arial"/>
                <a:sym typeface="Arial"/>
              </a:rPr>
              <a:t>: Flint Builders, Inc</a:t>
            </a:r>
            <a:endParaRPr dirty="0"/>
          </a:p>
        </p:txBody>
      </p:sp>
      <p:cxnSp>
        <p:nvCxnSpPr>
          <p:cNvPr id="66" name="Google Shape;66;p2"/>
          <p:cNvCxnSpPr/>
          <p:nvPr/>
        </p:nvCxnSpPr>
        <p:spPr>
          <a:xfrm>
            <a:off x="407988" y="1357313"/>
            <a:ext cx="6583362" cy="0"/>
          </a:xfrm>
          <a:prstGeom prst="straightConnector1">
            <a:avLst/>
          </a:prstGeom>
          <a:noFill/>
          <a:ln w="28575" cap="flat" cmpd="sng">
            <a:solidFill>
              <a:srgbClr val="FFCC00"/>
            </a:solidFill>
            <a:prstDash val="solid"/>
            <a:round/>
            <a:headEnd type="none" w="med" len="med"/>
            <a:tailEnd type="none" w="med" len="med"/>
          </a:ln>
        </p:spPr>
      </p:cxnSp>
      <p:sp>
        <p:nvSpPr>
          <p:cNvPr id="67" name="Google Shape;67;p2"/>
          <p:cNvSpPr txBox="1"/>
          <p:nvPr/>
        </p:nvSpPr>
        <p:spPr>
          <a:xfrm>
            <a:off x="839788" y="5325552"/>
            <a:ext cx="5783262" cy="4385947"/>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Project Description:</a:t>
            </a:r>
            <a:endParaRPr dirty="0"/>
          </a:p>
          <a:p>
            <a:pPr marL="0" marR="0" lvl="0" indent="0" algn="l" rtl="0">
              <a:spcBef>
                <a:spcPts val="24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new Academic Support and Office building will be built in the location of existing buildings 2100 &amp; 2200.  The project consists of the following elements and programs: English Center incorporating classrooms, computer lab, tutoring and study areas.  Math Center incorporating classrooms, labs and the Math X program. Computer Sciences Center including computer labs, networking, maker space and open labs with the expanded of library functions including reference desk, study areas, computer lab, expanded staff offices and library operational support spaces.  Faculty Offices, Dean’s suite and support spaces will also be in the building.</a:t>
            </a:r>
            <a:endParaRPr dirty="0"/>
          </a:p>
          <a:p>
            <a:pPr marL="0" marR="0" lvl="0"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
            </a:r>
            <a:br>
              <a:rPr lang="en-US" sz="1200" b="1" i="0" u="none" strike="noStrike" cap="none" dirty="0">
                <a:solidFill>
                  <a:schemeClr val="dk1"/>
                </a:solidFill>
                <a:latin typeface="Arial"/>
                <a:ea typeface="Arial"/>
                <a:cs typeface="Arial"/>
                <a:sym typeface="Arial"/>
              </a:rPr>
            </a:br>
            <a:r>
              <a:rPr lang="en-US" sz="1200" b="1" i="0" u="none" strike="noStrike" cap="none" dirty="0">
                <a:solidFill>
                  <a:schemeClr val="dk1"/>
                </a:solidFill>
                <a:latin typeface="Arial"/>
                <a:ea typeface="Arial"/>
                <a:cs typeface="Arial"/>
                <a:sym typeface="Arial"/>
              </a:rPr>
              <a:t>Project Update</a:t>
            </a:r>
            <a:r>
              <a:rPr lang="en-US" sz="1200" b="0" i="0" u="none" strike="noStrike" cap="none" dirty="0">
                <a:solidFill>
                  <a:schemeClr val="dk1"/>
                </a:solidFill>
                <a:latin typeface="Arial"/>
                <a:ea typeface="Arial"/>
                <a:cs typeface="Arial"/>
                <a:sym typeface="Arial"/>
              </a:rPr>
              <a:t>:</a:t>
            </a:r>
            <a:endParaRPr dirty="0"/>
          </a:p>
          <a:p>
            <a:r>
              <a:rPr lang="en-US" sz="1200" dirty="0"/>
              <a:t>Submission of Construction Documents to DSA happened in late October 2020 for review and comment. The Lease-Leaseback Contractor is working on constructability reviews, subcontractor bidding, with key subcontractors selected to work with the team during the Preconstruction phase.  Current estimates show that the project is trending within budget. Estimated construction start is summer of 2021.</a:t>
            </a:r>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692150" marR="0" lvl="1"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Design 			          COMPLETED</a:t>
            </a:r>
          </a:p>
          <a:p>
            <a:pPr marL="692150" marR="0" lvl="1"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DSA Approval:		                     	           </a:t>
            </a:r>
            <a:r>
              <a:rPr lang="en-US" sz="1200" b="0" i="0" u="none" strike="noStrike" cap="none" dirty="0">
                <a:solidFill>
                  <a:schemeClr val="dk1"/>
                </a:solidFill>
                <a:latin typeface="Arial"/>
                <a:ea typeface="Arial"/>
                <a:cs typeface="Arial"/>
                <a:sym typeface="Arial"/>
              </a:rPr>
              <a:t>Summer 2021</a:t>
            </a:r>
            <a:endParaRPr dirty="0"/>
          </a:p>
          <a:p>
            <a:pPr marL="692150" marR="0" lvl="1"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Construction Start		</a:t>
            </a:r>
            <a:r>
              <a:rPr lang="en-US" sz="1200" i="0" u="none" strike="noStrike" cap="none" dirty="0">
                <a:solidFill>
                  <a:schemeClr val="dk1"/>
                </a:solidFill>
                <a:sym typeface="Arial"/>
              </a:rPr>
              <a:t>           Summer 2021</a:t>
            </a:r>
            <a:endParaRPr dirty="0"/>
          </a:p>
          <a:p>
            <a:pPr marL="692150" marR="0" lvl="1"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Occupancy</a:t>
            </a:r>
            <a:r>
              <a:rPr lang="en-US" sz="1300" b="1" i="0" u="none" strike="noStrike" cap="none" dirty="0">
                <a:solidFill>
                  <a:schemeClr val="dk1"/>
                </a:solidFill>
                <a:latin typeface="Arial"/>
                <a:ea typeface="Arial"/>
                <a:cs typeface="Arial"/>
                <a:sym typeface="Arial"/>
              </a:rPr>
              <a:t>			</a:t>
            </a:r>
            <a:r>
              <a:rPr lang="en-US" sz="1200" b="1" i="0" u="none" strike="noStrike" cap="none"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Fall/Winter </a:t>
            </a:r>
            <a:r>
              <a:rPr lang="en-US" sz="1200" b="0" i="0" u="none" strike="noStrike" cap="none" dirty="0" smtClean="0">
                <a:solidFill>
                  <a:schemeClr val="dk1"/>
                </a:solidFill>
                <a:latin typeface="Arial"/>
                <a:ea typeface="Arial"/>
                <a:cs typeface="Arial"/>
                <a:sym typeface="Arial"/>
              </a:rPr>
              <a:t>2023</a:t>
            </a:r>
            <a:endParaRPr dirty="0"/>
          </a:p>
          <a:p>
            <a:pPr marL="692150" marR="0" lvl="1" indent="0" algn="l" rtl="0">
              <a:spcBef>
                <a:spcPts val="0"/>
              </a:spcBef>
              <a:spcAft>
                <a:spcPts val="0"/>
              </a:spcAft>
              <a:buClr>
                <a:schemeClr val="dk1"/>
              </a:buClr>
              <a:buSzPts val="1200"/>
              <a:buFont typeface="Noto Sans Symbols"/>
              <a:buNone/>
            </a:pPr>
            <a:endParaRPr sz="1200" b="0" i="0" u="none" strike="noStrike" cap="none" dirty="0">
              <a:solidFill>
                <a:schemeClr val="dk1"/>
              </a:solidFill>
              <a:latin typeface="Arial"/>
              <a:ea typeface="Arial"/>
              <a:cs typeface="Arial"/>
              <a:sym typeface="Arial"/>
            </a:endParaRPr>
          </a:p>
        </p:txBody>
      </p:sp>
      <p:sp>
        <p:nvSpPr>
          <p:cNvPr id="68" name="Google Shape;68;p2"/>
          <p:cNvSpPr txBox="1"/>
          <p:nvPr/>
        </p:nvSpPr>
        <p:spPr>
          <a:xfrm>
            <a:off x="3560763" y="387350"/>
            <a:ext cx="3373437" cy="636588"/>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i="0" u="none" strike="noStrike" cap="none"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i="0" u="none" strike="noStrike" cap="none" dirty="0">
                <a:solidFill>
                  <a:srgbClr val="990000"/>
                </a:solidFill>
                <a:latin typeface="Arial"/>
                <a:ea typeface="Arial"/>
                <a:cs typeface="Arial"/>
                <a:sym typeface="Arial"/>
              </a:rPr>
              <a:t>April 28, 2021</a:t>
            </a:r>
            <a:endParaRPr sz="1800" b="0" i="0" u="none" strike="noStrike" cap="none" dirty="0">
              <a:solidFill>
                <a:srgbClr val="990000"/>
              </a:solidFill>
              <a:latin typeface="Arial"/>
              <a:ea typeface="Arial"/>
              <a:cs typeface="Arial"/>
              <a:sym typeface="Arial"/>
            </a:endParaRPr>
          </a:p>
        </p:txBody>
      </p:sp>
      <p:cxnSp>
        <p:nvCxnSpPr>
          <p:cNvPr id="69" name="Google Shape;69;p2"/>
          <p:cNvCxnSpPr/>
          <p:nvPr/>
        </p:nvCxnSpPr>
        <p:spPr>
          <a:xfrm>
            <a:off x="407988" y="1357313"/>
            <a:ext cx="6583362" cy="0"/>
          </a:xfrm>
          <a:prstGeom prst="straightConnector1">
            <a:avLst/>
          </a:prstGeom>
          <a:noFill/>
          <a:ln w="28575" cap="flat" cmpd="sng">
            <a:solidFill>
              <a:srgbClr val="FFCC00"/>
            </a:solidFill>
            <a:prstDash val="solid"/>
            <a:round/>
            <a:headEnd type="none" w="med" len="med"/>
            <a:tailEnd type="none" w="med" len="med"/>
          </a:ln>
        </p:spPr>
      </p:cxnSp>
      <p:pic>
        <p:nvPicPr>
          <p:cNvPr id="70" name="Google Shape;70;p2" descr="A building next to a tree&#10;&#10;Description automatically generated"/>
          <p:cNvPicPr preferRelativeResize="0"/>
          <p:nvPr/>
        </p:nvPicPr>
        <p:blipFill rotWithShape="1">
          <a:blip r:embed="rId3">
            <a:alphaModFix/>
          </a:blip>
          <a:srcRect t="3101" b="9794"/>
          <a:stretch/>
        </p:blipFill>
        <p:spPr>
          <a:xfrm>
            <a:off x="233154" y="1494801"/>
            <a:ext cx="2141256" cy="1206820"/>
          </a:xfrm>
          <a:prstGeom prst="rect">
            <a:avLst/>
          </a:prstGeom>
          <a:noFill/>
          <a:ln>
            <a:noFill/>
          </a:ln>
          <a:effectLst>
            <a:outerShdw blurRad="292100" dist="139700" dir="2700000" algn="tl" rotWithShape="0">
              <a:srgbClr val="333333">
                <a:alpha val="64705"/>
              </a:srgbClr>
            </a:outerShdw>
          </a:effectLst>
        </p:spPr>
      </p:pic>
      <p:pic>
        <p:nvPicPr>
          <p:cNvPr id="71" name="Google Shape;71;p2" descr="A large white building&#10;&#10;Description automatically generated"/>
          <p:cNvPicPr preferRelativeResize="0"/>
          <p:nvPr/>
        </p:nvPicPr>
        <p:blipFill rotWithShape="1">
          <a:blip r:embed="rId4">
            <a:alphaModFix/>
          </a:blip>
          <a:srcRect t="34347" b="19144"/>
          <a:stretch/>
        </p:blipFill>
        <p:spPr>
          <a:xfrm>
            <a:off x="1065213" y="2530642"/>
            <a:ext cx="5332412" cy="1604962"/>
          </a:xfrm>
          <a:prstGeom prst="rect">
            <a:avLst/>
          </a:prstGeom>
          <a:noFill/>
          <a:ln>
            <a:noFill/>
          </a:ln>
          <a:effectLst>
            <a:outerShdw blurRad="292100" dist="139700" dir="2700000" algn="tl" rotWithShape="0">
              <a:srgbClr val="333333">
                <a:alpha val="64705"/>
              </a:srgbClr>
            </a:outerShdw>
          </a:effectLst>
        </p:spPr>
      </p:pic>
      <p:pic>
        <p:nvPicPr>
          <p:cNvPr id="72" name="Google Shape;72;p2" descr="Several people in a room&#10;&#10;Description automatically generated"/>
          <p:cNvPicPr preferRelativeResize="0"/>
          <p:nvPr/>
        </p:nvPicPr>
        <p:blipFill rotWithShape="1">
          <a:blip r:embed="rId5">
            <a:alphaModFix/>
          </a:blip>
          <a:srcRect l="2878" t="3617" r="528" b="13047"/>
          <a:stretch/>
        </p:blipFill>
        <p:spPr>
          <a:xfrm>
            <a:off x="4839780" y="1540839"/>
            <a:ext cx="2079297" cy="1160789"/>
          </a:xfrm>
          <a:prstGeom prst="rect">
            <a:avLst/>
          </a:prstGeom>
          <a:noFill/>
          <a:ln>
            <a:noFill/>
          </a:ln>
          <a:effectLst>
            <a:outerShdw blurRad="292100" dist="139700" dir="2700000" algn="tl" rotWithShape="0">
              <a:srgbClr val="333333">
                <a:alpha val="64705"/>
              </a:srgbClr>
            </a:outerShdw>
          </a:effectLst>
        </p:spPr>
      </p:pic>
      <p:pic>
        <p:nvPicPr>
          <p:cNvPr id="73" name="Google Shape;73;p2" descr="A picture containing room, building, living, furniture&#10;&#10;Description automatically generated"/>
          <p:cNvPicPr preferRelativeResize="0"/>
          <p:nvPr/>
        </p:nvPicPr>
        <p:blipFill rotWithShape="1">
          <a:blip r:embed="rId6">
            <a:alphaModFix/>
          </a:blip>
          <a:srcRect l="2850" t="3618" r="3441" b="12016"/>
          <a:stretch/>
        </p:blipFill>
        <p:spPr>
          <a:xfrm>
            <a:off x="2627361" y="1526462"/>
            <a:ext cx="2017283" cy="1175161"/>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p:nvPr/>
        </p:nvSpPr>
        <p:spPr>
          <a:xfrm>
            <a:off x="407988" y="373923"/>
            <a:ext cx="4965671" cy="882436"/>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Public Safety Complex /</a:t>
            </a:r>
            <a:endParaRPr/>
          </a:p>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Advanced Manufacturing and Transportation</a:t>
            </a:r>
            <a:endParaRPr/>
          </a:p>
        </p:txBody>
      </p:sp>
      <p:sp>
        <p:nvSpPr>
          <p:cNvPr id="80" name="Google Shape;80;p3"/>
          <p:cNvSpPr txBox="1"/>
          <p:nvPr/>
        </p:nvSpPr>
        <p:spPr>
          <a:xfrm>
            <a:off x="843842" y="3745673"/>
            <a:ext cx="5778313" cy="1097868"/>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300"/>
              <a:buFont typeface="Arial"/>
              <a:buNone/>
            </a:pPr>
            <a:r>
              <a:rPr lang="en-US" sz="1300" b="1" i="0" u="none" strike="noStrike" cap="none" dirty="0" smtClean="0">
                <a:solidFill>
                  <a:schemeClr val="dk1"/>
                </a:solidFill>
                <a:latin typeface="Arial"/>
                <a:ea typeface="Arial"/>
                <a:cs typeface="Arial"/>
                <a:sym typeface="Arial"/>
              </a:rPr>
              <a:t>Project </a:t>
            </a:r>
            <a:r>
              <a:rPr lang="en-US" sz="1300" b="1" i="0" u="none" strike="noStrike" cap="none" dirty="0">
                <a:solidFill>
                  <a:schemeClr val="dk1"/>
                </a:solidFill>
                <a:latin typeface="Arial"/>
                <a:ea typeface="Arial"/>
                <a:cs typeface="Arial"/>
                <a:sym typeface="Arial"/>
              </a:rPr>
              <a:t>Team: </a:t>
            </a:r>
            <a:endParaRPr dirty="0"/>
          </a:p>
          <a:p>
            <a:pPr marL="692150" marR="0" lvl="1"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	Architect</a:t>
            </a:r>
            <a:r>
              <a:rPr lang="en-US" sz="1300" b="0" i="0" u="none" strike="noStrike" cap="none" dirty="0">
                <a:solidFill>
                  <a:schemeClr val="dk1"/>
                </a:solidFill>
                <a:latin typeface="Arial"/>
                <a:ea typeface="Arial"/>
                <a:cs typeface="Arial"/>
                <a:sym typeface="Arial"/>
              </a:rPr>
              <a:t>: Lionakis</a:t>
            </a:r>
            <a:endParaRPr dirty="0"/>
          </a:p>
          <a:p>
            <a:pPr marL="692150" marR="0" lvl="1"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	Project / Construction Manager: </a:t>
            </a:r>
            <a:r>
              <a:rPr lang="en-US" sz="1200" b="0" i="0" u="none" strike="noStrike" cap="none" dirty="0">
                <a:solidFill>
                  <a:schemeClr val="dk1"/>
                </a:solidFill>
                <a:latin typeface="Arial"/>
                <a:ea typeface="Arial"/>
                <a:cs typeface="Arial"/>
                <a:sym typeface="Arial"/>
              </a:rPr>
              <a:t>Vanir Construction                  	Management</a:t>
            </a:r>
            <a:endParaRPr sz="1200" dirty="0"/>
          </a:p>
          <a:p>
            <a:pPr marL="692150" marR="0" lvl="1"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	Contractor</a:t>
            </a:r>
            <a:r>
              <a:rPr lang="en-US" sz="1300" b="0" i="0" u="none" strike="noStrike" cap="none" dirty="0">
                <a:solidFill>
                  <a:schemeClr val="dk1"/>
                </a:solidFill>
                <a:latin typeface="Arial"/>
                <a:ea typeface="Arial"/>
                <a:cs typeface="Arial"/>
                <a:sym typeface="Arial"/>
              </a:rPr>
              <a:t>: Overaa</a:t>
            </a:r>
            <a:endParaRPr sz="1300" b="0" i="0" u="none" strike="noStrike" cap="none" dirty="0">
              <a:solidFill>
                <a:schemeClr val="dk1"/>
              </a:solidFill>
              <a:latin typeface="Arial"/>
              <a:ea typeface="Arial"/>
              <a:cs typeface="Arial"/>
              <a:sym typeface="Arial"/>
            </a:endParaRPr>
          </a:p>
        </p:txBody>
      </p:sp>
      <p:cxnSp>
        <p:nvCxnSpPr>
          <p:cNvPr id="81" name="Google Shape;81;p3"/>
          <p:cNvCxnSpPr/>
          <p:nvPr/>
        </p:nvCxnSpPr>
        <p:spPr>
          <a:xfrm>
            <a:off x="365919" y="1443307"/>
            <a:ext cx="6583362" cy="0"/>
          </a:xfrm>
          <a:prstGeom prst="straightConnector1">
            <a:avLst/>
          </a:prstGeom>
          <a:noFill/>
          <a:ln w="28575" cap="flat" cmpd="sng">
            <a:solidFill>
              <a:srgbClr val="FFCC00"/>
            </a:solidFill>
            <a:prstDash val="solid"/>
            <a:round/>
            <a:headEnd type="none" w="med" len="med"/>
            <a:tailEnd type="none" w="med" len="med"/>
          </a:ln>
        </p:spPr>
      </p:cxnSp>
      <p:sp>
        <p:nvSpPr>
          <p:cNvPr id="82" name="Google Shape;82;p3"/>
          <p:cNvSpPr txBox="1"/>
          <p:nvPr/>
        </p:nvSpPr>
        <p:spPr>
          <a:xfrm>
            <a:off x="814240" y="4809303"/>
            <a:ext cx="5778313" cy="4673205"/>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Project Description:</a:t>
            </a:r>
            <a:endParaRPr dirty="0"/>
          </a:p>
          <a:p>
            <a:pPr marL="0" marR="0" lvl="0" indent="0" algn="l" rtl="0">
              <a:spcBef>
                <a:spcPts val="22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The new Public Safety Complex (PSC) and Advanced Manufacturing and Transportation (AMT) building will be co-located to allow for shared linkages between the various programs, classrooms and event spaces.  The building will be built near the existing sports fields in the northeastern portion of the upper campus.  The PSC project consist of the following elements and programs: EMS Simulation Lab and Situation Rooms, and Fire Training with Class A burn areas. The AMT project will include an automotive tech facility, welding lab, and classroom and lab spaces to provide training of advanced manufacturing processes.  Faculty Offices, Dean’s suite and support spaces will also be included in the project.</a:t>
            </a:r>
            <a:endParaRPr dirty="0"/>
          </a:p>
          <a:p>
            <a:pPr marL="0" marR="0" lvl="0"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
            </a:r>
            <a:br>
              <a:rPr lang="en-US" sz="1200" b="1" i="0" u="none" strike="noStrike" cap="none" dirty="0">
                <a:solidFill>
                  <a:schemeClr val="dk1"/>
                </a:solidFill>
                <a:latin typeface="Arial"/>
                <a:ea typeface="Arial"/>
                <a:cs typeface="Arial"/>
                <a:sym typeface="Arial"/>
              </a:rPr>
            </a:br>
            <a:r>
              <a:rPr lang="en-US" sz="1200" b="1" i="0" u="none" strike="noStrike" cap="none" dirty="0">
                <a:solidFill>
                  <a:schemeClr val="dk1"/>
                </a:solidFill>
                <a:latin typeface="Arial"/>
                <a:ea typeface="Arial"/>
                <a:cs typeface="Arial"/>
                <a:sym typeface="Arial"/>
              </a:rPr>
              <a:t>Project Update</a:t>
            </a:r>
            <a:r>
              <a:rPr lang="en-US" sz="1200" b="0" i="0" u="none" strike="noStrike" cap="none" dirty="0">
                <a:solidFill>
                  <a:schemeClr val="dk1"/>
                </a:solidFill>
                <a:latin typeface="Arial"/>
                <a:ea typeface="Arial"/>
                <a:cs typeface="Arial"/>
                <a:sym typeface="Arial"/>
              </a:rPr>
              <a:t>:</a:t>
            </a:r>
            <a:endParaRPr dirty="0"/>
          </a:p>
          <a:p>
            <a:r>
              <a:rPr lang="en-US" sz="1200" dirty="0"/>
              <a:t>Submission of DSA back-check construction documents for Increment 1 occurred in March 2021 for review and approval. DSA has returned with comments, the Increment 2 construction documents for the design team to review, update and resubmit to DSA for approval in mid-May 2021.  Lease-Leaseback contractor has started the subcontractor bidding process. Final GMP negotiations anticipated to take place with the District by end of May 2021.  Team expects to take the Final GMP for Board Approval at the June 2021 Board Meeting. Estimated construction start is summer of 2021.</a:t>
            </a:r>
          </a:p>
          <a:p>
            <a:pPr marL="0" marR="0" lvl="0" indent="0" algn="l" rtl="0">
              <a:spcBef>
                <a:spcPts val="240"/>
              </a:spcBef>
              <a:spcAft>
                <a:spcPts val="0"/>
              </a:spcAft>
              <a:buClr>
                <a:schemeClr val="dk1"/>
              </a:buClr>
              <a:buSzPts val="1200"/>
              <a:buFont typeface="Arial"/>
              <a:buNone/>
            </a:pPr>
            <a:endParaRPr dirty="0"/>
          </a:p>
          <a:p>
            <a:pPr marL="0" marR="0" lvl="0"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Design		</a:t>
            </a:r>
            <a:r>
              <a:rPr lang="en-US" sz="1200" b="1" dirty="0">
                <a:solidFill>
                  <a:schemeClr val="dk1"/>
                </a:solidFill>
              </a:rPr>
              <a:t>	</a:t>
            </a:r>
            <a:r>
              <a:rPr lang="en-US" sz="1200" b="1" i="0" u="none" strike="noStrike" cap="all" dirty="0">
                <a:solidFill>
                  <a:schemeClr val="dk1"/>
                </a:solidFill>
                <a:sym typeface="Arial"/>
              </a:rPr>
              <a:t>Completed</a:t>
            </a:r>
            <a:endParaRPr cap="all" dirty="0"/>
          </a:p>
          <a:p>
            <a:pPr marL="692150" marR="0" lvl="1" indent="22225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DSA Approval:		 </a:t>
            </a:r>
            <a:r>
              <a:rPr lang="en-US" sz="1200" i="0" u="none" strike="noStrike" cap="none" dirty="0">
                <a:solidFill>
                  <a:schemeClr val="dk1"/>
                </a:solidFill>
                <a:sym typeface="Arial"/>
              </a:rPr>
              <a:t>Summer 2021</a:t>
            </a:r>
            <a:endParaRPr dirty="0"/>
          </a:p>
          <a:p>
            <a:pPr marL="692150" marR="0" lvl="1" indent="22225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Construction Start	          	 </a:t>
            </a:r>
            <a:r>
              <a:rPr lang="en-US" sz="1200" i="0" u="none" strike="noStrike" cap="none" dirty="0">
                <a:solidFill>
                  <a:schemeClr val="dk1"/>
                </a:solidFill>
                <a:latin typeface="Arial"/>
                <a:ea typeface="Arial"/>
                <a:cs typeface="Arial"/>
                <a:sym typeface="Arial"/>
              </a:rPr>
              <a:t>Summer 2021</a:t>
            </a:r>
            <a:r>
              <a:rPr lang="en-US" sz="1200" b="1" i="0" u="none" strike="noStrike" cap="none" dirty="0">
                <a:solidFill>
                  <a:schemeClr val="dk1"/>
                </a:solidFill>
                <a:latin typeface="Arial"/>
                <a:ea typeface="Arial"/>
                <a:cs typeface="Arial"/>
                <a:sym typeface="Arial"/>
              </a:rPr>
              <a:t>	</a:t>
            </a:r>
          </a:p>
          <a:p>
            <a:pPr marL="692150" marR="0" lvl="1" indent="22225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Occupancy</a:t>
            </a:r>
            <a:r>
              <a:rPr lang="en-US" sz="1300" b="1" i="0" u="none" strike="noStrike" cap="none" dirty="0">
                <a:solidFill>
                  <a:schemeClr val="dk1"/>
                </a:solidFill>
                <a:latin typeface="Arial"/>
                <a:ea typeface="Arial"/>
                <a:cs typeface="Arial"/>
                <a:sym typeface="Arial"/>
              </a:rPr>
              <a:t>			</a:t>
            </a:r>
            <a:r>
              <a:rPr lang="en-US" sz="1200" b="1" i="0" u="none" strike="noStrike" cap="none" dirty="0">
                <a:solidFill>
                  <a:schemeClr val="dk1"/>
                </a:solidFill>
                <a:latin typeface="Arial"/>
                <a:ea typeface="Arial"/>
                <a:cs typeface="Arial"/>
                <a:sym typeface="Arial"/>
              </a:rPr>
              <a:t>    </a:t>
            </a:r>
            <a:r>
              <a:rPr lang="en-US" sz="1200" i="0" u="none" strike="noStrike" cap="none" dirty="0">
                <a:solidFill>
                  <a:schemeClr val="dk1"/>
                </a:solidFill>
                <a:sym typeface="Arial"/>
              </a:rPr>
              <a:t>Winter 2023</a:t>
            </a:r>
            <a:endParaRPr dirty="0"/>
          </a:p>
        </p:txBody>
      </p:sp>
      <p:sp>
        <p:nvSpPr>
          <p:cNvPr id="83" name="Google Shape;83;p3"/>
          <p:cNvSpPr txBox="1"/>
          <p:nvPr/>
        </p:nvSpPr>
        <p:spPr>
          <a:xfrm>
            <a:off x="3560763" y="387350"/>
            <a:ext cx="3373437" cy="636215"/>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i="0" u="none" strike="noStrike" cap="none"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 2021</a:t>
            </a:r>
            <a:endParaRPr sz="1800" b="0" i="0" u="none" strike="noStrike" cap="none" dirty="0">
              <a:solidFill>
                <a:srgbClr val="990000"/>
              </a:solidFill>
              <a:latin typeface="Arial"/>
              <a:ea typeface="Arial"/>
              <a:cs typeface="Arial"/>
              <a:sym typeface="Arial"/>
            </a:endParaRPr>
          </a:p>
        </p:txBody>
      </p:sp>
      <p:cxnSp>
        <p:nvCxnSpPr>
          <p:cNvPr id="84" name="Google Shape;84;p3"/>
          <p:cNvCxnSpPr/>
          <p:nvPr/>
        </p:nvCxnSpPr>
        <p:spPr>
          <a:xfrm>
            <a:off x="366713" y="1443038"/>
            <a:ext cx="6581775" cy="0"/>
          </a:xfrm>
          <a:prstGeom prst="straightConnector1">
            <a:avLst/>
          </a:prstGeom>
          <a:noFill/>
          <a:ln w="28575" cap="flat" cmpd="sng">
            <a:solidFill>
              <a:srgbClr val="FFCC00"/>
            </a:solidFill>
            <a:prstDash val="solid"/>
            <a:round/>
            <a:headEnd type="none" w="med" len="med"/>
            <a:tailEnd type="none" w="med" len="med"/>
          </a:ln>
        </p:spPr>
      </p:cxnSp>
      <p:pic>
        <p:nvPicPr>
          <p:cNvPr id="85" name="Google Shape;85;p3" descr="A close up of a road&#10;&#10;Description automatically generated"/>
          <p:cNvPicPr preferRelativeResize="0"/>
          <p:nvPr/>
        </p:nvPicPr>
        <p:blipFill rotWithShape="1">
          <a:blip r:embed="rId3">
            <a:alphaModFix/>
          </a:blip>
          <a:srcRect l="22743" t="20590" r="6770" b="40060"/>
          <a:stretch/>
        </p:blipFill>
        <p:spPr>
          <a:xfrm>
            <a:off x="2255027" y="2420909"/>
            <a:ext cx="3082307" cy="1229445"/>
          </a:xfrm>
          <a:prstGeom prst="rect">
            <a:avLst/>
          </a:prstGeom>
          <a:noFill/>
          <a:ln>
            <a:noFill/>
          </a:ln>
          <a:effectLst>
            <a:outerShdw blurRad="292100" dist="139700" dir="2700000" algn="tl" rotWithShape="0">
              <a:srgbClr val="333333">
                <a:alpha val="64705"/>
              </a:srgbClr>
            </a:outerShdw>
          </a:effectLst>
        </p:spPr>
      </p:pic>
      <p:pic>
        <p:nvPicPr>
          <p:cNvPr id="86" name="Google Shape;86;p3" descr="A picture containing building, airport, luggage, photo&#10;&#10;Description automatically generated"/>
          <p:cNvPicPr preferRelativeResize="0"/>
          <p:nvPr/>
        </p:nvPicPr>
        <p:blipFill rotWithShape="1">
          <a:blip r:embed="rId4">
            <a:alphaModFix/>
          </a:blip>
          <a:srcRect l="1818" t="12322" r="2754" b="19035"/>
          <a:stretch/>
        </p:blipFill>
        <p:spPr>
          <a:xfrm>
            <a:off x="618852" y="1597568"/>
            <a:ext cx="2498636" cy="1283804"/>
          </a:xfrm>
          <a:prstGeom prst="rect">
            <a:avLst/>
          </a:prstGeom>
          <a:noFill/>
          <a:ln>
            <a:noFill/>
          </a:ln>
          <a:effectLst>
            <a:outerShdw blurRad="292100" dist="139700" dir="2700000" algn="tl" rotWithShape="0">
              <a:srgbClr val="333333">
                <a:alpha val="64705"/>
              </a:srgbClr>
            </a:outerShdw>
          </a:effectLst>
        </p:spPr>
      </p:pic>
      <p:pic>
        <p:nvPicPr>
          <p:cNvPr id="87" name="Google Shape;87;p3" descr="The inside of a building&#10;&#10;Description automatically generated"/>
          <p:cNvPicPr preferRelativeResize="0"/>
          <p:nvPr/>
        </p:nvPicPr>
        <p:blipFill rotWithShape="1">
          <a:blip r:embed="rId5">
            <a:alphaModFix/>
          </a:blip>
          <a:srcRect l="2539" t="13542" r="7466" b="16457"/>
          <a:stretch/>
        </p:blipFill>
        <p:spPr>
          <a:xfrm>
            <a:off x="4456585" y="1532848"/>
            <a:ext cx="2311696" cy="128379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p:nvPr/>
        </p:nvSpPr>
        <p:spPr>
          <a:xfrm>
            <a:off x="271463" y="471488"/>
            <a:ext cx="4584700" cy="882650"/>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i="0" u="none" strike="noStrike" cap="none">
                <a:solidFill>
                  <a:srgbClr val="990000"/>
                </a:solidFill>
                <a:latin typeface="Arial"/>
                <a:ea typeface="Arial"/>
                <a:cs typeface="Arial"/>
                <a:sym typeface="Arial"/>
              </a:rPr>
              <a:t>Temporary Office Complex -  Faculty Office Relocation Village</a:t>
            </a:r>
            <a:endParaRPr/>
          </a:p>
        </p:txBody>
      </p:sp>
      <p:sp>
        <p:nvSpPr>
          <p:cNvPr id="93" name="Google Shape;93;p4"/>
          <p:cNvSpPr txBox="1"/>
          <p:nvPr/>
        </p:nvSpPr>
        <p:spPr>
          <a:xfrm>
            <a:off x="740756" y="4402748"/>
            <a:ext cx="5878325" cy="897813"/>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300" b="1" i="0" u="none" strike="noStrike" cap="none" dirty="0" smtClean="0">
                <a:solidFill>
                  <a:schemeClr val="dk1"/>
                </a:solidFill>
                <a:sym typeface="Arial"/>
              </a:rPr>
              <a:t>Project </a:t>
            </a:r>
            <a:r>
              <a:rPr lang="en-US" sz="1300" b="1" i="0" u="none" strike="noStrike" cap="none" dirty="0">
                <a:solidFill>
                  <a:schemeClr val="dk1"/>
                </a:solidFill>
                <a:sym typeface="Arial"/>
              </a:rPr>
              <a:t>Team: </a:t>
            </a:r>
            <a:endParaRPr sz="1300" dirty="0"/>
          </a:p>
          <a:p>
            <a:pPr marL="692150" marR="0" lvl="1" indent="0" algn="l" rtl="0">
              <a:spcBef>
                <a:spcPts val="0"/>
              </a:spcBef>
              <a:spcAft>
                <a:spcPts val="0"/>
              </a:spcAft>
              <a:buClr>
                <a:schemeClr val="dk1"/>
              </a:buClr>
              <a:buSzPts val="1200"/>
              <a:buFont typeface="Arial"/>
              <a:buNone/>
            </a:pPr>
            <a:r>
              <a:rPr lang="en-US" sz="1300" b="1" i="0" u="none" strike="noStrike" cap="none" dirty="0">
                <a:solidFill>
                  <a:schemeClr val="dk1"/>
                </a:solidFill>
                <a:sym typeface="Arial"/>
              </a:rPr>
              <a:t>	Architect</a:t>
            </a:r>
            <a:r>
              <a:rPr lang="en-US" sz="1300" b="0" i="0" u="none" strike="noStrike" cap="none" dirty="0">
                <a:solidFill>
                  <a:schemeClr val="dk1"/>
                </a:solidFill>
                <a:sym typeface="Arial"/>
              </a:rPr>
              <a:t>: LPAS</a:t>
            </a:r>
            <a:endParaRPr sz="1300" dirty="0"/>
          </a:p>
          <a:p>
            <a:pPr marL="692150" marR="0" lvl="1" indent="0" algn="l" rtl="0">
              <a:spcBef>
                <a:spcPts val="0"/>
              </a:spcBef>
              <a:spcAft>
                <a:spcPts val="0"/>
              </a:spcAft>
              <a:buClr>
                <a:schemeClr val="dk1"/>
              </a:buClr>
              <a:buSzPts val="1200"/>
              <a:buFont typeface="Arial"/>
              <a:buNone/>
            </a:pPr>
            <a:r>
              <a:rPr lang="en-US" sz="1300" b="1" i="0" u="none" strike="noStrike" cap="none" dirty="0">
                <a:solidFill>
                  <a:schemeClr val="dk1"/>
                </a:solidFill>
                <a:sym typeface="Arial"/>
              </a:rPr>
              <a:t>	Construction Manager</a:t>
            </a:r>
            <a:r>
              <a:rPr lang="en-US" sz="1300" b="0" i="0" u="none" strike="noStrike" cap="none" dirty="0">
                <a:solidFill>
                  <a:schemeClr val="dk1"/>
                </a:solidFill>
                <a:sym typeface="Arial"/>
              </a:rPr>
              <a:t>: Vanir Construction Management, Inc. </a:t>
            </a:r>
            <a:endParaRPr sz="1300" dirty="0"/>
          </a:p>
          <a:p>
            <a:pPr marL="692150" marR="0" lvl="1" indent="0" algn="l" rtl="0">
              <a:spcBef>
                <a:spcPts val="0"/>
              </a:spcBef>
              <a:spcAft>
                <a:spcPts val="0"/>
              </a:spcAft>
              <a:buClr>
                <a:schemeClr val="dk1"/>
              </a:buClr>
              <a:buSzPts val="1200"/>
              <a:buFont typeface="Arial"/>
              <a:buNone/>
            </a:pPr>
            <a:r>
              <a:rPr lang="en-US" sz="1300" b="1" i="0" u="none" strike="noStrike" cap="none" dirty="0">
                <a:solidFill>
                  <a:schemeClr val="dk1"/>
                </a:solidFill>
                <a:sym typeface="Arial"/>
              </a:rPr>
              <a:t>	Contractor</a:t>
            </a:r>
            <a:r>
              <a:rPr lang="en-US" sz="1300" b="0" i="0" u="none" strike="noStrike" cap="none" dirty="0">
                <a:solidFill>
                  <a:schemeClr val="dk1"/>
                </a:solidFill>
                <a:sym typeface="Arial"/>
              </a:rPr>
              <a:t>: </a:t>
            </a:r>
            <a:r>
              <a:rPr lang="en-US" sz="1300" dirty="0" err="1">
                <a:solidFill>
                  <a:schemeClr val="dk1"/>
                </a:solidFill>
              </a:rPr>
              <a:t>Sausal</a:t>
            </a:r>
            <a:endParaRPr sz="1300" dirty="0"/>
          </a:p>
        </p:txBody>
      </p:sp>
      <p:cxnSp>
        <p:nvCxnSpPr>
          <p:cNvPr id="94" name="Google Shape;94;p4"/>
          <p:cNvCxnSpPr/>
          <p:nvPr/>
        </p:nvCxnSpPr>
        <p:spPr>
          <a:xfrm>
            <a:off x="407988" y="1357313"/>
            <a:ext cx="6583362" cy="0"/>
          </a:xfrm>
          <a:prstGeom prst="straightConnector1">
            <a:avLst/>
          </a:prstGeom>
          <a:noFill/>
          <a:ln w="28575" cap="flat" cmpd="sng">
            <a:solidFill>
              <a:srgbClr val="FFCC00"/>
            </a:solidFill>
            <a:prstDash val="solid"/>
            <a:round/>
            <a:headEnd type="none" w="med" len="med"/>
            <a:tailEnd type="none" w="med" len="med"/>
          </a:ln>
        </p:spPr>
      </p:cxnSp>
      <p:sp>
        <p:nvSpPr>
          <p:cNvPr id="95" name="Google Shape;95;p4"/>
          <p:cNvSpPr txBox="1"/>
          <p:nvPr/>
        </p:nvSpPr>
        <p:spPr>
          <a:xfrm>
            <a:off x="696119" y="5593949"/>
            <a:ext cx="5783400" cy="3585728"/>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Project Description:</a:t>
            </a:r>
            <a:endParaRPr dirty="0"/>
          </a:p>
          <a:p>
            <a:pPr marL="0" marR="0" lvl="0" indent="0" algn="l" rtl="0">
              <a:spcBef>
                <a:spcPts val="24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project includes providing modular buildings to accommodate ~ 75 faculty offices, conference rooms, support spaces and a modular restroom unit to support the occupants. A raised, covered walkway with ramps will be provided to connect the modular buildings and restroom unit.</a:t>
            </a:r>
            <a:endParaRPr dirty="0"/>
          </a:p>
          <a:p>
            <a:pPr marL="0" marR="0" lvl="0" indent="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
            </a:r>
            <a:br>
              <a:rPr lang="en-US" sz="1200" b="1" i="0" u="none" strike="noStrike" cap="none" dirty="0">
                <a:solidFill>
                  <a:schemeClr val="dk1"/>
                </a:solidFill>
                <a:latin typeface="Arial"/>
                <a:ea typeface="Arial"/>
                <a:cs typeface="Arial"/>
                <a:sym typeface="Arial"/>
              </a:rPr>
            </a:br>
            <a:r>
              <a:rPr lang="en-US" sz="1200" b="1" i="0" u="none" strike="noStrike" cap="none" dirty="0">
                <a:solidFill>
                  <a:schemeClr val="dk1"/>
                </a:solidFill>
                <a:latin typeface="Arial"/>
                <a:ea typeface="Arial"/>
                <a:cs typeface="Arial"/>
                <a:sym typeface="Arial"/>
              </a:rPr>
              <a:t>Project Update</a:t>
            </a:r>
            <a:r>
              <a:rPr lang="en-US" sz="1200" b="0" i="0" u="none" strike="noStrike" cap="none" dirty="0">
                <a:solidFill>
                  <a:schemeClr val="dk1"/>
                </a:solidFill>
                <a:latin typeface="Arial"/>
                <a:ea typeface="Arial"/>
                <a:cs typeface="Arial"/>
                <a:sym typeface="Arial"/>
              </a:rPr>
              <a:t>:</a:t>
            </a:r>
            <a:endParaRPr dirty="0"/>
          </a:p>
          <a:p>
            <a:r>
              <a:rPr lang="en-US" sz="1200" dirty="0"/>
              <a:t>Construction started January 2021.  Modular buildings are in place and substantially completed.  Site contractor is completing decking, electrical, data and miscellaneous site. Faculty relocation from B2100 will take place the first week of June 2021.</a:t>
            </a:r>
          </a:p>
          <a:p>
            <a:pPr marL="0" marR="0" lvl="0" indent="0" algn="l" rtl="0">
              <a:spcBef>
                <a:spcPts val="0"/>
              </a:spcBef>
              <a:spcAft>
                <a:spcPts val="0"/>
              </a:spcAft>
              <a:buClr>
                <a:schemeClr val="dk1"/>
              </a:buClr>
              <a:buSzPts val="1200"/>
              <a:buFont typeface="Arial"/>
              <a:buNone/>
            </a:pPr>
            <a:endParaRPr lang="en-US" sz="1200" dirty="0">
              <a:solidFill>
                <a:schemeClr val="dk1"/>
              </a:solidFill>
            </a:endParaRPr>
          </a:p>
          <a:p>
            <a:pPr marL="0" marR="0" lvl="0" indent="0" algn="l" rtl="0">
              <a:spcBef>
                <a:spcPts val="0"/>
              </a:spcBef>
              <a:spcAft>
                <a:spcPts val="0"/>
              </a:spcAft>
              <a:buClr>
                <a:schemeClr val="dk1"/>
              </a:buClr>
              <a:buSzPts val="1200"/>
              <a:buFont typeface="Arial"/>
              <a:buNone/>
            </a:pPr>
            <a:endParaRPr sz="1200" dirty="0">
              <a:solidFill>
                <a:schemeClr val="dk1"/>
              </a:solidFill>
            </a:endParaRPr>
          </a:p>
          <a:p>
            <a:pPr marL="0" marR="0" lvl="0" indent="0" algn="l" rtl="0">
              <a:spcBef>
                <a:spcPts val="0"/>
              </a:spcBef>
              <a:spcAft>
                <a:spcPts val="0"/>
              </a:spcAft>
              <a:buClr>
                <a:schemeClr val="dk1"/>
              </a:buClr>
              <a:buSzPts val="1200"/>
              <a:buFont typeface="Noto Sans Symbols"/>
              <a:buNone/>
            </a:pPr>
            <a:r>
              <a:rPr lang="en-US" sz="1200" b="0" i="0" u="none" strike="noStrike" cap="none" dirty="0">
                <a:solidFill>
                  <a:schemeClr val="dk1"/>
                </a:solidFill>
                <a:latin typeface="Arial"/>
                <a:ea typeface="Arial"/>
                <a:cs typeface="Arial"/>
                <a:sym typeface="Arial"/>
              </a:rPr>
              <a:t> 	</a:t>
            </a:r>
            <a:r>
              <a:rPr lang="en-US" sz="1200" b="1" i="0" u="none" strike="noStrike" cap="none" dirty="0">
                <a:solidFill>
                  <a:schemeClr val="dk1"/>
                </a:solidFill>
                <a:latin typeface="Arial"/>
                <a:ea typeface="Arial"/>
                <a:cs typeface="Arial"/>
                <a:sym typeface="Arial"/>
              </a:rPr>
              <a:t>Design			COMPLETED</a:t>
            </a:r>
          </a:p>
          <a:p>
            <a:pPr marL="0" marR="0" lvl="0" indent="0" algn="l" rtl="0">
              <a:spcBef>
                <a:spcPts val="0"/>
              </a:spcBef>
              <a:spcAft>
                <a:spcPts val="0"/>
              </a:spcAft>
              <a:buClr>
                <a:schemeClr val="dk1"/>
              </a:buClr>
              <a:buSzPts val="1200"/>
              <a:buFont typeface="Noto Sans Symbols"/>
              <a:buNone/>
            </a:pPr>
            <a:r>
              <a:rPr lang="en-US" sz="1200" b="1" dirty="0">
                <a:solidFill>
                  <a:schemeClr val="dk1"/>
                </a:solidFill>
              </a:rPr>
              <a:t>	</a:t>
            </a:r>
            <a:r>
              <a:rPr lang="en-US" sz="1200" b="1" i="0" u="none" strike="noStrike" cap="none" dirty="0">
                <a:solidFill>
                  <a:schemeClr val="dk1"/>
                </a:solidFill>
                <a:latin typeface="Arial"/>
                <a:ea typeface="Arial"/>
                <a:cs typeface="Arial"/>
                <a:sym typeface="Arial"/>
              </a:rPr>
              <a:t>DSA Approval:		COMPLETED</a:t>
            </a:r>
            <a:endParaRPr dirty="0"/>
          </a:p>
          <a:p>
            <a:pPr marL="692150" marR="0" lvl="1" indent="22225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Construction Start:		 </a:t>
            </a:r>
            <a:r>
              <a:rPr lang="en-US" sz="1200" dirty="0">
                <a:solidFill>
                  <a:schemeClr val="dk1"/>
                </a:solidFill>
              </a:rPr>
              <a:t>January 2021</a:t>
            </a:r>
            <a:endParaRPr sz="1200" i="0" u="none" strike="noStrike" cap="none" dirty="0">
              <a:solidFill>
                <a:schemeClr val="dk1"/>
              </a:solidFill>
              <a:latin typeface="Arial"/>
              <a:ea typeface="Arial"/>
              <a:cs typeface="Arial"/>
              <a:sym typeface="Arial"/>
            </a:endParaRPr>
          </a:p>
          <a:p>
            <a:pPr marL="692150" marR="0" lvl="1" indent="222250" algn="l" rtl="0">
              <a:spcBef>
                <a:spcPts val="0"/>
              </a:spcBef>
              <a:spcAft>
                <a:spcPts val="0"/>
              </a:spcAft>
              <a:buClr>
                <a:schemeClr val="dk1"/>
              </a:buClr>
              <a:buSzPts val="1200"/>
              <a:buFont typeface="Noto Sans Symbols"/>
              <a:buNone/>
            </a:pPr>
            <a:r>
              <a:rPr lang="en-US" sz="1200" b="1" i="0" u="none" strike="noStrike" cap="none" dirty="0">
                <a:solidFill>
                  <a:schemeClr val="dk1"/>
                </a:solidFill>
                <a:latin typeface="Arial"/>
                <a:ea typeface="Arial"/>
                <a:cs typeface="Arial"/>
                <a:sym typeface="Arial"/>
              </a:rPr>
              <a:t>Occupancy:</a:t>
            </a:r>
            <a:r>
              <a:rPr lang="en-US" sz="1300" b="1" i="0" u="none" strike="noStrike" cap="none" dirty="0">
                <a:solidFill>
                  <a:schemeClr val="dk1"/>
                </a:solidFill>
                <a:latin typeface="Arial"/>
                <a:ea typeface="Arial"/>
                <a:cs typeface="Arial"/>
                <a:sym typeface="Arial"/>
              </a:rPr>
              <a:t>			</a:t>
            </a:r>
            <a:r>
              <a:rPr lang="en-US" sz="1200" i="0" u="none" strike="noStrike" cap="none" dirty="0">
                <a:solidFill>
                  <a:schemeClr val="dk1"/>
                </a:solidFill>
                <a:latin typeface="Arial"/>
                <a:ea typeface="Arial"/>
                <a:cs typeface="Arial"/>
                <a:sym typeface="Arial"/>
              </a:rPr>
              <a:t>       May 2021	</a:t>
            </a:r>
            <a:r>
              <a:rPr lang="en-US" sz="1200" b="1"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p:txBody>
      </p:sp>
      <p:sp>
        <p:nvSpPr>
          <p:cNvPr id="96" name="Google Shape;96;p4"/>
          <p:cNvSpPr txBox="1"/>
          <p:nvPr/>
        </p:nvSpPr>
        <p:spPr>
          <a:xfrm>
            <a:off x="3560763" y="387350"/>
            <a:ext cx="3373437" cy="636588"/>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i="0" u="none" strike="noStrike" cap="none"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 2021</a:t>
            </a:r>
            <a:endParaRPr sz="1800" b="0" i="0" u="none" strike="noStrike" cap="none" dirty="0">
              <a:solidFill>
                <a:srgbClr val="990000"/>
              </a:solidFill>
              <a:latin typeface="Arial"/>
              <a:ea typeface="Arial"/>
              <a:cs typeface="Arial"/>
              <a:sym typeface="Arial"/>
            </a:endParaRPr>
          </a:p>
        </p:txBody>
      </p:sp>
      <p:pic>
        <p:nvPicPr>
          <p:cNvPr id="97" name="Google Shape;97;p4"/>
          <p:cNvPicPr preferRelativeResize="0"/>
          <p:nvPr/>
        </p:nvPicPr>
        <p:blipFill rotWithShape="1">
          <a:blip r:embed="rId3">
            <a:alphaModFix/>
          </a:blip>
          <a:srcRect l="14320" t="9295" r="5401"/>
          <a:stretch/>
        </p:blipFill>
        <p:spPr>
          <a:xfrm>
            <a:off x="3188493" y="2183407"/>
            <a:ext cx="3430588" cy="2114172"/>
          </a:xfrm>
          <a:prstGeom prst="rect">
            <a:avLst/>
          </a:prstGeom>
          <a:noFill/>
          <a:ln>
            <a:noFill/>
          </a:ln>
          <a:effectLst>
            <a:outerShdw blurRad="292100" dist="139700" dir="2700000" algn="tl" rotWithShape="0">
              <a:srgbClr val="333333">
                <a:alpha val="64705"/>
              </a:srgbClr>
            </a:outerShdw>
          </a:effectLst>
        </p:spPr>
      </p:pic>
      <p:pic>
        <p:nvPicPr>
          <p:cNvPr id="98" name="Google Shape;98;p4"/>
          <p:cNvPicPr preferRelativeResize="0"/>
          <p:nvPr/>
        </p:nvPicPr>
        <p:blipFill rotWithShape="1">
          <a:blip r:embed="rId4">
            <a:alphaModFix/>
          </a:blip>
          <a:srcRect/>
          <a:stretch/>
        </p:blipFill>
        <p:spPr>
          <a:xfrm>
            <a:off x="696119" y="1629331"/>
            <a:ext cx="2857500" cy="1400175"/>
          </a:xfrm>
          <a:prstGeom prst="rect">
            <a:avLst/>
          </a:prstGeom>
          <a:noFill/>
          <a:ln>
            <a:noFill/>
          </a:ln>
          <a:effectLst>
            <a:outerShdw blurRad="292100" dist="139700" dir="2700000" algn="tl" rotWithShape="0">
              <a:srgbClr val="333333">
                <a:alpha val="64705"/>
              </a:srgbClr>
            </a:outerShdw>
          </a:effectLst>
        </p:spPr>
      </p:pic>
      <p:sp>
        <p:nvSpPr>
          <p:cNvPr id="99" name="Google Shape;99;p4"/>
          <p:cNvSpPr txBox="1"/>
          <p:nvPr/>
        </p:nvSpPr>
        <p:spPr>
          <a:xfrm>
            <a:off x="998536" y="3068494"/>
            <a:ext cx="1871662"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b="0" i="0" u="none" strike="noStrike" cap="none">
                <a:solidFill>
                  <a:schemeClr val="dk1"/>
                </a:solidFill>
                <a:latin typeface="Arial"/>
                <a:ea typeface="Arial"/>
                <a:cs typeface="Arial"/>
                <a:sym typeface="Arial"/>
              </a:rPr>
              <a:t>Sample Elevation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p:nvPr/>
        </p:nvSpPr>
        <p:spPr>
          <a:xfrm>
            <a:off x="369888" y="500063"/>
            <a:ext cx="4470400" cy="620712"/>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AG SCI: Horticulture Facility Project</a:t>
            </a:r>
            <a:endParaRPr/>
          </a:p>
        </p:txBody>
      </p:sp>
      <p:sp>
        <p:nvSpPr>
          <p:cNvPr id="105" name="Google Shape;105;p5"/>
          <p:cNvSpPr txBox="1"/>
          <p:nvPr/>
        </p:nvSpPr>
        <p:spPr>
          <a:xfrm>
            <a:off x="900906" y="4076179"/>
            <a:ext cx="5513387" cy="897825"/>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300"/>
              <a:buFont typeface="Arial"/>
              <a:buNone/>
            </a:pPr>
            <a:r>
              <a:rPr lang="en-US" sz="1300" b="1" dirty="0">
                <a:solidFill>
                  <a:schemeClr val="dk1"/>
                </a:solidFill>
                <a:latin typeface="Arial"/>
                <a:ea typeface="Arial"/>
                <a:cs typeface="Arial"/>
                <a:sym typeface="Arial"/>
              </a:rPr>
              <a:t>Project Team: </a:t>
            </a:r>
            <a:endParaRPr dirty="0"/>
          </a:p>
          <a:p>
            <a:pPr marL="692150" marR="0" lvl="1"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Architect</a:t>
            </a:r>
            <a:r>
              <a:rPr lang="en-US" sz="1300" b="0" i="0" u="none" strike="noStrike" cap="none" dirty="0">
                <a:solidFill>
                  <a:schemeClr val="dk1"/>
                </a:solidFill>
                <a:latin typeface="Arial"/>
                <a:ea typeface="Arial"/>
                <a:cs typeface="Arial"/>
                <a:sym typeface="Arial"/>
              </a:rPr>
              <a:t>: ATI Architects and Engineers</a:t>
            </a:r>
            <a:endParaRPr dirty="0"/>
          </a:p>
          <a:p>
            <a:pPr marL="692150" marR="0" lvl="1"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Construction Manager</a:t>
            </a:r>
            <a:r>
              <a:rPr lang="en-US" sz="1300" b="0" i="0" u="none" strike="noStrike" cap="none" dirty="0">
                <a:solidFill>
                  <a:schemeClr val="dk1"/>
                </a:solidFill>
                <a:latin typeface="Arial"/>
                <a:ea typeface="Arial"/>
                <a:cs typeface="Arial"/>
                <a:sym typeface="Arial"/>
              </a:rPr>
              <a:t>: Roebbelen (RCMS)</a:t>
            </a:r>
            <a:endParaRPr dirty="0"/>
          </a:p>
          <a:p>
            <a:pPr marL="692150" marR="0" lvl="1" indent="0" algn="l" rtl="0">
              <a:spcBef>
                <a:spcPts val="0"/>
              </a:spcBef>
              <a:spcAft>
                <a:spcPts val="0"/>
              </a:spcAft>
              <a:buClr>
                <a:schemeClr val="dk1"/>
              </a:buClr>
              <a:buSzPts val="1300"/>
              <a:buFont typeface="Arial"/>
              <a:buNone/>
            </a:pPr>
            <a:r>
              <a:rPr lang="en-US" sz="1300" b="1" i="0" u="none" strike="noStrike" cap="none" dirty="0">
                <a:solidFill>
                  <a:schemeClr val="dk1"/>
                </a:solidFill>
                <a:latin typeface="Arial"/>
                <a:ea typeface="Arial"/>
                <a:cs typeface="Arial"/>
                <a:sym typeface="Arial"/>
              </a:rPr>
              <a:t>Contractor</a:t>
            </a:r>
            <a:r>
              <a:rPr lang="en-US" sz="1300" b="0" i="0" u="none" strike="noStrike" cap="none" dirty="0">
                <a:solidFill>
                  <a:schemeClr val="dk1"/>
                </a:solidFill>
                <a:latin typeface="Arial"/>
                <a:ea typeface="Arial"/>
                <a:cs typeface="Arial"/>
                <a:sym typeface="Arial"/>
              </a:rPr>
              <a:t>: </a:t>
            </a:r>
            <a:r>
              <a:rPr lang="en-US" sz="1300" dirty="0" smtClean="0">
                <a:solidFill>
                  <a:schemeClr val="dk1"/>
                </a:solidFill>
              </a:rPr>
              <a:t>Overaa</a:t>
            </a:r>
            <a:endParaRPr dirty="0"/>
          </a:p>
        </p:txBody>
      </p:sp>
      <p:cxnSp>
        <p:nvCxnSpPr>
          <p:cNvPr id="106" name="Google Shape;106;p5"/>
          <p:cNvCxnSpPr/>
          <p:nvPr/>
        </p:nvCxnSpPr>
        <p:spPr>
          <a:xfrm>
            <a:off x="379413" y="1192213"/>
            <a:ext cx="6583362" cy="0"/>
          </a:xfrm>
          <a:prstGeom prst="straightConnector1">
            <a:avLst/>
          </a:prstGeom>
          <a:noFill/>
          <a:ln w="28575" cap="flat" cmpd="sng">
            <a:solidFill>
              <a:srgbClr val="FFCC00"/>
            </a:solidFill>
            <a:prstDash val="solid"/>
            <a:round/>
            <a:headEnd type="none" w="med" len="med"/>
            <a:tailEnd type="none" w="med" len="med"/>
          </a:ln>
        </p:spPr>
      </p:cxnSp>
      <p:sp>
        <p:nvSpPr>
          <p:cNvPr id="107" name="Google Shape;107;p5"/>
          <p:cNvSpPr txBox="1"/>
          <p:nvPr/>
        </p:nvSpPr>
        <p:spPr>
          <a:xfrm>
            <a:off x="837075" y="4973999"/>
            <a:ext cx="5783100" cy="3867857"/>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Project Description:</a:t>
            </a:r>
            <a:br>
              <a:rPr lang="en-US" sz="1200" b="1" dirty="0">
                <a:solidFill>
                  <a:schemeClr val="dk1"/>
                </a:solidFill>
                <a:latin typeface="Arial"/>
                <a:ea typeface="Arial"/>
                <a:cs typeface="Arial"/>
                <a:sym typeface="Arial"/>
              </a:rPr>
            </a:br>
            <a:r>
              <a:rPr lang="en-US" sz="1200" dirty="0">
                <a:solidFill>
                  <a:schemeClr val="dk1"/>
                </a:solidFill>
                <a:latin typeface="Arial"/>
                <a:ea typeface="Arial"/>
                <a:cs typeface="Arial"/>
                <a:sym typeface="Arial"/>
              </a:rPr>
              <a:t>The New Horticulture Facility will replace the facilities currently located in Building 800 and located outdoors and be located near the Maintenance and Operations facility and the Track and Field at the upper NE part of campus.  The project includes, additional parking for a 75 space parking lot for faculty and students. The Horticulture Facility includes a classrooms, Labs, offices and resource area, a greenhouse, shade structures.  The outdoor growing areas will have soil bins, equipment storage and an outdoor learning patio.</a:t>
            </a:r>
            <a:endParaRPr dirty="0"/>
          </a:p>
          <a:p>
            <a:pPr marL="0" marR="0" lvl="0" indent="0" algn="l" rtl="0">
              <a:spcBef>
                <a:spcPts val="0"/>
              </a:spcBef>
              <a:spcAft>
                <a:spcPts val="0"/>
              </a:spcAft>
              <a:buClr>
                <a:schemeClr val="dk1"/>
              </a:buClr>
              <a:buSzPts val="1200"/>
              <a:buFont typeface="Noto Sans Symbols"/>
              <a:buNone/>
            </a:pPr>
            <a:endParaRPr sz="12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b="1" dirty="0">
                <a:solidFill>
                  <a:schemeClr val="dk1"/>
                </a:solidFill>
                <a:latin typeface="Arial"/>
                <a:ea typeface="Arial"/>
                <a:cs typeface="Arial"/>
                <a:sym typeface="Arial"/>
              </a:rPr>
              <a:t>Project Update</a:t>
            </a:r>
            <a:r>
              <a:rPr lang="en-US" sz="1200" dirty="0">
                <a:solidFill>
                  <a:schemeClr val="dk1"/>
                </a:solidFill>
                <a:latin typeface="Arial"/>
                <a:ea typeface="Arial"/>
                <a:cs typeface="Arial"/>
                <a:sym typeface="Arial"/>
              </a:rPr>
              <a:t>:</a:t>
            </a:r>
            <a:endParaRPr dirty="0"/>
          </a:p>
          <a:p>
            <a:pPr marL="0" marR="0" lvl="0" indent="0" algn="l" rtl="0">
              <a:spcBef>
                <a:spcPts val="240"/>
              </a:spcBef>
              <a:spcAft>
                <a:spcPts val="0"/>
              </a:spcAft>
              <a:buClr>
                <a:schemeClr val="dk1"/>
              </a:buClr>
              <a:buSzPts val="1200"/>
              <a:buFont typeface="Arial"/>
              <a:buNone/>
            </a:pPr>
            <a:r>
              <a:rPr lang="en-US" sz="1200" dirty="0">
                <a:solidFill>
                  <a:schemeClr val="dk1"/>
                </a:solidFill>
                <a:latin typeface="Arial"/>
                <a:ea typeface="Arial"/>
                <a:cs typeface="Arial"/>
                <a:sym typeface="Arial"/>
              </a:rPr>
              <a:t>Bidding and selection of General Contractor occurred in March of 2021. Apparent lowest bidder will be submitted to the April </a:t>
            </a:r>
            <a:r>
              <a:rPr lang="en-US" sz="1200" dirty="0" smtClean="0">
                <a:solidFill>
                  <a:schemeClr val="dk1"/>
                </a:solidFill>
                <a:latin typeface="Arial"/>
                <a:ea typeface="Arial"/>
                <a:cs typeface="Arial"/>
                <a:sym typeface="Arial"/>
              </a:rPr>
              <a:t>Board for approval of contract.   Construction </a:t>
            </a:r>
            <a:r>
              <a:rPr lang="en-US" sz="1200" dirty="0">
                <a:solidFill>
                  <a:schemeClr val="dk1"/>
                </a:solidFill>
                <a:latin typeface="Arial"/>
                <a:ea typeface="Arial"/>
                <a:cs typeface="Arial"/>
                <a:sym typeface="Arial"/>
              </a:rPr>
              <a:t>is anticipated to start </a:t>
            </a:r>
            <a:r>
              <a:rPr lang="en-US" sz="1200" dirty="0" smtClean="0">
                <a:solidFill>
                  <a:schemeClr val="dk1"/>
                </a:solidFill>
              </a:rPr>
              <a:t>in </a:t>
            </a:r>
            <a:r>
              <a:rPr lang="en-US" sz="1200" dirty="0" smtClean="0">
                <a:solidFill>
                  <a:schemeClr val="dk1"/>
                </a:solidFill>
                <a:latin typeface="Arial"/>
                <a:ea typeface="Arial"/>
                <a:cs typeface="Arial"/>
                <a:sym typeface="Arial"/>
              </a:rPr>
              <a:t>May 2021. </a:t>
            </a:r>
            <a:r>
              <a:rPr lang="en-US" sz="1200" dirty="0">
                <a:solidFill>
                  <a:schemeClr val="dk1"/>
                </a:solidFill>
                <a:latin typeface="Arial"/>
                <a:ea typeface="Arial"/>
                <a:cs typeface="Arial"/>
                <a:sym typeface="Arial"/>
              </a:rPr>
              <a:t>Estimated occupancy is Fall Semester of 2022.</a:t>
            </a:r>
          </a:p>
          <a:p>
            <a:pPr marL="0" marR="0" lvl="0" indent="0" algn="l" rtl="0">
              <a:spcBef>
                <a:spcPts val="240"/>
              </a:spcBef>
              <a:spcAft>
                <a:spcPts val="0"/>
              </a:spcAft>
              <a:buClr>
                <a:schemeClr val="dk1"/>
              </a:buClr>
              <a:buSzPts val="1200"/>
              <a:buFont typeface="Arial"/>
              <a:buNone/>
            </a:pPr>
            <a:endParaRPr sz="1200" dirty="0">
              <a:solidFill>
                <a:schemeClr val="dk1"/>
              </a:solidFill>
              <a:latin typeface="Arial"/>
              <a:ea typeface="Arial"/>
              <a:cs typeface="Arial"/>
              <a:sym typeface="Arial"/>
            </a:endParaRPr>
          </a:p>
          <a:p>
            <a:pPr marL="0" marR="0" lvl="0" indent="0" algn="l" rtl="0">
              <a:spcBef>
                <a:spcPts val="240"/>
              </a:spcBef>
              <a:spcAft>
                <a:spcPts val="0"/>
              </a:spcAft>
              <a:buClr>
                <a:schemeClr val="dk1"/>
              </a:buClr>
              <a:buSzPts val="1200"/>
              <a:buFont typeface="Arial"/>
              <a:buNone/>
            </a:pPr>
            <a:endParaRPr sz="1200" dirty="0">
              <a:solidFill>
                <a:schemeClr val="dk1"/>
              </a:solidFill>
            </a:endParaRPr>
          </a:p>
          <a:p>
            <a:pPr lvl="1" eaLnBrk="1" hangingPunct="1">
              <a:spcBef>
                <a:spcPct val="0"/>
              </a:spcBef>
              <a:buFont typeface="Wingdings" panose="05000000000000000000" pitchFamily="2" charset="2"/>
              <a:buNone/>
            </a:pPr>
            <a:r>
              <a:rPr lang="en-US" altLang="en-US" sz="1200" b="1" dirty="0"/>
              <a:t>	Design			COMPLETED</a:t>
            </a:r>
            <a:endParaRPr lang="en-US" altLang="en-US" sz="1200" dirty="0"/>
          </a:p>
          <a:p>
            <a:pPr lvl="1" eaLnBrk="1" hangingPunct="1">
              <a:spcBef>
                <a:spcPct val="0"/>
              </a:spcBef>
              <a:buFont typeface="Wingdings" panose="05000000000000000000" pitchFamily="2" charset="2"/>
              <a:buNone/>
            </a:pPr>
            <a:r>
              <a:rPr lang="en-US" altLang="en-US" sz="1200" b="1" dirty="0"/>
              <a:t>	DSA Approval	</a:t>
            </a:r>
            <a:r>
              <a:rPr lang="en-US" altLang="en-US" sz="1200" dirty="0"/>
              <a:t>	 </a:t>
            </a:r>
            <a:r>
              <a:rPr lang="en-US" altLang="en-US" sz="1200" b="1" dirty="0"/>
              <a:t>COMPLETED</a:t>
            </a:r>
            <a:endParaRPr lang="en-US" altLang="en-US" sz="1200" dirty="0"/>
          </a:p>
          <a:p>
            <a:pPr lvl="1" eaLnBrk="1" hangingPunct="1">
              <a:spcBef>
                <a:spcPct val="0"/>
              </a:spcBef>
              <a:buFont typeface="Wingdings" panose="05000000000000000000" pitchFamily="2" charset="2"/>
              <a:buNone/>
            </a:pPr>
            <a:r>
              <a:rPr lang="en-US" altLang="en-US" sz="1200" b="1" dirty="0"/>
              <a:t>	Construction Start		       </a:t>
            </a:r>
            <a:r>
              <a:rPr lang="en-US" altLang="en-US" sz="1200" dirty="0" smtClean="0"/>
              <a:t>May </a:t>
            </a:r>
            <a:r>
              <a:rPr lang="en-US" altLang="en-US" sz="1200" dirty="0"/>
              <a:t>2021</a:t>
            </a:r>
          </a:p>
          <a:p>
            <a:pPr lvl="1" eaLnBrk="1" hangingPunct="1">
              <a:spcBef>
                <a:spcPct val="0"/>
              </a:spcBef>
              <a:buFont typeface="Wingdings" panose="05000000000000000000" pitchFamily="2" charset="2"/>
              <a:buNone/>
            </a:pPr>
            <a:r>
              <a:rPr lang="en-US" altLang="en-US" sz="1200" b="1" dirty="0"/>
              <a:t>	Occupancy</a:t>
            </a:r>
            <a:r>
              <a:rPr lang="en-US" altLang="en-US" sz="1200" dirty="0"/>
              <a:t>		               Summer/Fall 2022</a:t>
            </a:r>
          </a:p>
        </p:txBody>
      </p:sp>
      <p:sp>
        <p:nvSpPr>
          <p:cNvPr id="108" name="Google Shape;108;p5"/>
          <p:cNvSpPr txBox="1"/>
          <p:nvPr/>
        </p:nvSpPr>
        <p:spPr>
          <a:xfrm>
            <a:off x="3549650" y="519113"/>
            <a:ext cx="3373438" cy="636587"/>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a:t>
            </a:r>
            <a:r>
              <a:rPr lang="en-US" sz="1800" b="1" dirty="0">
                <a:solidFill>
                  <a:srgbClr val="990000"/>
                </a:solidFill>
                <a:latin typeface="Arial"/>
                <a:ea typeface="Arial"/>
                <a:cs typeface="Arial"/>
                <a:sym typeface="Arial"/>
              </a:rPr>
              <a:t>, 2021</a:t>
            </a:r>
            <a:endParaRPr sz="1800" dirty="0">
              <a:solidFill>
                <a:srgbClr val="990000"/>
              </a:solidFill>
              <a:latin typeface="Arial"/>
              <a:ea typeface="Arial"/>
              <a:cs typeface="Arial"/>
              <a:sym typeface="Arial"/>
            </a:endParaRPr>
          </a:p>
        </p:txBody>
      </p:sp>
      <p:pic>
        <p:nvPicPr>
          <p:cNvPr id="109" name="Google Shape;109;p5"/>
          <p:cNvPicPr preferRelativeResize="0"/>
          <p:nvPr/>
        </p:nvPicPr>
        <p:blipFill rotWithShape="1">
          <a:blip r:embed="rId3">
            <a:alphaModFix/>
          </a:blip>
          <a:srcRect/>
          <a:stretch/>
        </p:blipFill>
        <p:spPr>
          <a:xfrm>
            <a:off x="859613" y="1475629"/>
            <a:ext cx="5595973" cy="25291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p:nvPr/>
        </p:nvSpPr>
        <p:spPr>
          <a:xfrm>
            <a:off x="369888" y="500063"/>
            <a:ext cx="4470400" cy="620712"/>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AG SCI: Viticulture Facility Project</a:t>
            </a:r>
            <a:endParaRPr/>
          </a:p>
        </p:txBody>
      </p:sp>
      <p:sp>
        <p:nvSpPr>
          <p:cNvPr id="115" name="Google Shape;115;p6"/>
          <p:cNvSpPr txBox="1"/>
          <p:nvPr/>
        </p:nvSpPr>
        <p:spPr>
          <a:xfrm>
            <a:off x="914399" y="3872298"/>
            <a:ext cx="5513387" cy="897825"/>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300"/>
              <a:buFont typeface="Arial"/>
              <a:buNone/>
            </a:pPr>
            <a:r>
              <a:rPr lang="en-US" sz="1300" b="1">
                <a:solidFill>
                  <a:schemeClr val="dk1"/>
                </a:solidFill>
                <a:latin typeface="Arial"/>
                <a:ea typeface="Arial"/>
                <a:cs typeface="Arial"/>
                <a:sym typeface="Arial"/>
              </a:rPr>
              <a:t>Project Team: </a:t>
            </a:r>
            <a:endParaRPr/>
          </a:p>
          <a:p>
            <a:pPr marL="692150" marR="0" lvl="1" indent="0" algn="l" rtl="0">
              <a:spcBef>
                <a:spcPts val="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Architect</a:t>
            </a:r>
            <a:r>
              <a:rPr lang="en-US" sz="1300" b="0" i="0" u="none" strike="noStrike" cap="none">
                <a:solidFill>
                  <a:schemeClr val="dk1"/>
                </a:solidFill>
                <a:latin typeface="Arial"/>
                <a:ea typeface="Arial"/>
                <a:cs typeface="Arial"/>
                <a:sym typeface="Arial"/>
              </a:rPr>
              <a:t>: tBP/Architecture, Inc.</a:t>
            </a:r>
            <a:endParaRPr/>
          </a:p>
          <a:p>
            <a:pPr marL="692150" marR="0" lvl="1" indent="0" algn="l" rtl="0">
              <a:spcBef>
                <a:spcPts val="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Construction Manager</a:t>
            </a:r>
            <a:r>
              <a:rPr lang="en-US" sz="1300" b="0" i="0" u="none" strike="noStrike" cap="none">
                <a:solidFill>
                  <a:schemeClr val="dk1"/>
                </a:solidFill>
                <a:latin typeface="Arial"/>
                <a:ea typeface="Arial"/>
                <a:cs typeface="Arial"/>
                <a:sym typeface="Arial"/>
              </a:rPr>
              <a:t>: Roebbelen (RCMS)</a:t>
            </a:r>
            <a:endParaRPr/>
          </a:p>
          <a:p>
            <a:pPr marL="692150" marR="0" lvl="1" indent="0" algn="l" rtl="0">
              <a:spcBef>
                <a:spcPts val="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Contractor</a:t>
            </a:r>
            <a:r>
              <a:rPr lang="en-US" sz="1300" b="0" i="0" u="none" strike="noStrike" cap="none">
                <a:solidFill>
                  <a:schemeClr val="dk1"/>
                </a:solidFill>
                <a:latin typeface="Arial"/>
                <a:ea typeface="Arial"/>
                <a:cs typeface="Arial"/>
                <a:sym typeface="Arial"/>
              </a:rPr>
              <a:t>: TBD</a:t>
            </a:r>
            <a:endParaRPr/>
          </a:p>
        </p:txBody>
      </p:sp>
      <p:cxnSp>
        <p:nvCxnSpPr>
          <p:cNvPr id="116" name="Google Shape;116;p6"/>
          <p:cNvCxnSpPr/>
          <p:nvPr/>
        </p:nvCxnSpPr>
        <p:spPr>
          <a:xfrm>
            <a:off x="379413" y="1192213"/>
            <a:ext cx="6583362" cy="0"/>
          </a:xfrm>
          <a:prstGeom prst="straightConnector1">
            <a:avLst/>
          </a:prstGeom>
          <a:noFill/>
          <a:ln w="28575" cap="flat" cmpd="sng">
            <a:solidFill>
              <a:srgbClr val="FFCC00"/>
            </a:solidFill>
            <a:prstDash val="solid"/>
            <a:round/>
            <a:headEnd type="none" w="med" len="med"/>
            <a:tailEnd type="none" w="med" len="med"/>
          </a:ln>
        </p:spPr>
      </p:cxnSp>
      <p:sp>
        <p:nvSpPr>
          <p:cNvPr id="117" name="Google Shape;117;p6"/>
          <p:cNvSpPr txBox="1"/>
          <p:nvPr/>
        </p:nvSpPr>
        <p:spPr>
          <a:xfrm>
            <a:off x="242092" y="4904825"/>
            <a:ext cx="6858000" cy="4529576"/>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Project Description:</a:t>
            </a:r>
            <a:br>
              <a:rPr lang="en-US" sz="1200" b="1" dirty="0">
                <a:solidFill>
                  <a:schemeClr val="dk1"/>
                </a:solidFill>
                <a:latin typeface="Arial"/>
                <a:ea typeface="Arial"/>
                <a:cs typeface="Arial"/>
                <a:sym typeface="Arial"/>
              </a:rPr>
            </a:br>
            <a:r>
              <a:rPr lang="en-US" sz="1200" dirty="0">
                <a:solidFill>
                  <a:schemeClr val="dk1"/>
                </a:solidFill>
                <a:latin typeface="Arial"/>
                <a:ea typeface="Arial"/>
                <a:cs typeface="Arial"/>
                <a:sym typeface="Arial"/>
              </a:rPr>
              <a:t>The New Viticulture Facility will replace the existing facilities currently located in/outside of Building 800. The Viticulture Facility will be located at the main entrance off the Campus Hill Road.  This new roadway will connect the new facilities into the existing campus.   The new facility will be developed at a higher elevation allowing for expansive views. The project will be include general site grading and utility infrastructure; New Roadway and Pedestrian pathways connecting to the existing campus. A Visitor Center with Tasting room, visitor Parking and clear paths of travel, A Winemaking Facility including classrooms and Labs, office and resource areas, Crush pad, Equipment storage, cold storage, and an Outdoor Patio. </a:t>
            </a:r>
            <a:endParaRPr dirty="0"/>
          </a:p>
          <a:p>
            <a:pPr marL="0" marR="0" lvl="0" indent="0" algn="l" rtl="0">
              <a:spcBef>
                <a:spcPts val="0"/>
              </a:spcBef>
              <a:spcAft>
                <a:spcPts val="0"/>
              </a:spcAft>
              <a:buClr>
                <a:schemeClr val="dk1"/>
              </a:buClr>
              <a:buSzPts val="1200"/>
              <a:buFont typeface="Noto Sans Symbols"/>
              <a:buNone/>
            </a:pPr>
            <a:endParaRPr sz="12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b="1" dirty="0">
                <a:solidFill>
                  <a:schemeClr val="dk1"/>
                </a:solidFill>
                <a:latin typeface="Arial"/>
                <a:ea typeface="Arial"/>
                <a:cs typeface="Arial"/>
                <a:sym typeface="Arial"/>
              </a:rPr>
              <a:t>Project Update</a:t>
            </a:r>
            <a:r>
              <a:rPr lang="en-US" sz="1200" dirty="0">
                <a:solidFill>
                  <a:schemeClr val="dk1"/>
                </a:solidFill>
                <a:latin typeface="Arial"/>
                <a:ea typeface="Arial"/>
                <a:cs typeface="Arial"/>
                <a:sym typeface="Arial"/>
              </a:rPr>
              <a:t>:</a:t>
            </a:r>
            <a:endParaRPr dirty="0"/>
          </a:p>
          <a:p>
            <a:pPr marL="0" marR="0" lvl="0" indent="0" algn="l" rtl="0">
              <a:spcBef>
                <a:spcPts val="0"/>
              </a:spcBef>
              <a:spcAft>
                <a:spcPts val="0"/>
              </a:spcAft>
              <a:buClr>
                <a:schemeClr val="dk1"/>
              </a:buClr>
              <a:buSzPts val="1200"/>
              <a:buFont typeface="Noto Sans Symbols"/>
              <a:buNone/>
            </a:pPr>
            <a:r>
              <a:rPr lang="en-US" sz="1200" dirty="0" smtClean="0">
                <a:solidFill>
                  <a:schemeClr val="dk1"/>
                </a:solidFill>
              </a:rPr>
              <a:t>Design </a:t>
            </a:r>
            <a:r>
              <a:rPr lang="en-US" sz="1200" dirty="0">
                <a:solidFill>
                  <a:schemeClr val="dk1"/>
                </a:solidFill>
              </a:rPr>
              <a:t>Development </a:t>
            </a:r>
            <a:r>
              <a:rPr lang="en-US" sz="1200" dirty="0" smtClean="0">
                <a:solidFill>
                  <a:schemeClr val="dk1"/>
                </a:solidFill>
              </a:rPr>
              <a:t>Phase finalized </a:t>
            </a:r>
            <a:r>
              <a:rPr lang="en-US" sz="1200" dirty="0">
                <a:solidFill>
                  <a:schemeClr val="dk1"/>
                </a:solidFill>
              </a:rPr>
              <a:t>the orientation of the buildings in the new location, interior </a:t>
            </a:r>
            <a:r>
              <a:rPr lang="en-US" sz="1200" dirty="0" smtClean="0">
                <a:solidFill>
                  <a:schemeClr val="dk1"/>
                </a:solidFill>
              </a:rPr>
              <a:t>room </a:t>
            </a:r>
            <a:r>
              <a:rPr lang="en-US" sz="1200" dirty="0">
                <a:solidFill>
                  <a:schemeClr val="dk1"/>
                </a:solidFill>
              </a:rPr>
              <a:t>adjacencies and equipment </a:t>
            </a:r>
            <a:r>
              <a:rPr lang="en-US" sz="1200" dirty="0" smtClean="0">
                <a:solidFill>
                  <a:schemeClr val="dk1"/>
                </a:solidFill>
              </a:rPr>
              <a:t>layouts </a:t>
            </a:r>
            <a:r>
              <a:rPr lang="en-US" sz="1200" dirty="0">
                <a:solidFill>
                  <a:schemeClr val="dk1"/>
                </a:solidFill>
              </a:rPr>
              <a:t>with the user </a:t>
            </a:r>
            <a:r>
              <a:rPr lang="en-US" sz="1200" dirty="0" smtClean="0">
                <a:solidFill>
                  <a:schemeClr val="dk1"/>
                </a:solidFill>
              </a:rPr>
              <a:t>group was completed. Presentation to the President and Vice Presidents for any </a:t>
            </a:r>
            <a:r>
              <a:rPr lang="en-US" sz="1200" dirty="0" smtClean="0">
                <a:solidFill>
                  <a:schemeClr val="dk1"/>
                </a:solidFill>
              </a:rPr>
              <a:t>feedback </a:t>
            </a:r>
            <a:r>
              <a:rPr lang="en-US" sz="1200" dirty="0" smtClean="0">
                <a:solidFill>
                  <a:schemeClr val="dk1"/>
                </a:solidFill>
              </a:rPr>
              <a:t>prior to authorizing the Design Team took place, with no major comments, nor change requests.  </a:t>
            </a:r>
            <a:r>
              <a:rPr lang="en-US" sz="1200" dirty="0" smtClean="0">
                <a:solidFill>
                  <a:schemeClr val="dk1"/>
                </a:solidFill>
              </a:rPr>
              <a:t>Notice </a:t>
            </a:r>
            <a:r>
              <a:rPr lang="en-US" sz="1200" dirty="0" smtClean="0">
                <a:solidFill>
                  <a:schemeClr val="dk1"/>
                </a:solidFill>
              </a:rPr>
              <a:t>to Proceed was granted on April 16, 2021 to the Design Team to move into Construction Document Phase of the project. </a:t>
            </a:r>
          </a:p>
          <a:p>
            <a:pPr marL="0" marR="0" lvl="0" indent="0" algn="l" rtl="0">
              <a:spcBef>
                <a:spcPts val="0"/>
              </a:spcBef>
              <a:spcAft>
                <a:spcPts val="0"/>
              </a:spcAft>
              <a:buClr>
                <a:schemeClr val="dk1"/>
              </a:buClr>
              <a:buSzPts val="1200"/>
              <a:buFont typeface="Noto Sans Symbols"/>
              <a:buNone/>
            </a:pPr>
            <a:endParaRPr lang="en-US" sz="12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endParaRPr lang="en-US" sz="12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dirty="0" smtClean="0">
                <a:solidFill>
                  <a:schemeClr val="dk1"/>
                </a:solidFill>
              </a:rPr>
              <a:t>		</a:t>
            </a:r>
            <a:r>
              <a:rPr lang="en-US" sz="1200" b="1" dirty="0" smtClean="0">
                <a:solidFill>
                  <a:schemeClr val="dk1"/>
                </a:solidFill>
              </a:rPr>
              <a:t>Design</a:t>
            </a:r>
            <a:r>
              <a:rPr lang="en-US" sz="1200" dirty="0" smtClean="0">
                <a:solidFill>
                  <a:schemeClr val="dk1"/>
                </a:solidFill>
              </a:rPr>
              <a:t>		In Progress</a:t>
            </a:r>
          </a:p>
          <a:p>
            <a:pPr marL="0" marR="0" lvl="0" indent="0" algn="l" rtl="0">
              <a:spcBef>
                <a:spcPts val="0"/>
              </a:spcBef>
              <a:spcAft>
                <a:spcPts val="0"/>
              </a:spcAft>
              <a:buClr>
                <a:schemeClr val="dk1"/>
              </a:buClr>
              <a:buSzPts val="1200"/>
              <a:buFont typeface="Noto Sans Symbols"/>
              <a:buNone/>
            </a:pPr>
            <a:r>
              <a:rPr lang="en-US" altLang="en-US" sz="1200" dirty="0" smtClean="0">
                <a:solidFill>
                  <a:schemeClr val="dk1"/>
                </a:solidFill>
              </a:rPr>
              <a:t>		</a:t>
            </a:r>
            <a:r>
              <a:rPr lang="en-US" altLang="en-US" sz="1200" b="1" dirty="0" smtClean="0">
                <a:solidFill>
                  <a:schemeClr val="dk1"/>
                </a:solidFill>
              </a:rPr>
              <a:t>DSA Approval</a:t>
            </a:r>
            <a:r>
              <a:rPr lang="en-US" altLang="en-US" sz="1200" dirty="0" smtClean="0">
                <a:solidFill>
                  <a:schemeClr val="dk1"/>
                </a:solidFill>
              </a:rPr>
              <a:t>	           TBD</a:t>
            </a:r>
            <a:endParaRPr lang="en-US" altLang="en-US" sz="1200" dirty="0"/>
          </a:p>
          <a:p>
            <a:pPr lvl="1" eaLnBrk="1" hangingPunct="1">
              <a:spcBef>
                <a:spcPct val="0"/>
              </a:spcBef>
              <a:buFont typeface="Wingdings" panose="05000000000000000000" pitchFamily="2" charset="2"/>
              <a:buNone/>
            </a:pPr>
            <a:r>
              <a:rPr lang="en-US" altLang="en-US" sz="1200" b="1" dirty="0"/>
              <a:t>	</a:t>
            </a:r>
            <a:r>
              <a:rPr lang="en-US" altLang="en-US" sz="1200" b="1" dirty="0" smtClean="0"/>
              <a:t>	Construction </a:t>
            </a:r>
            <a:r>
              <a:rPr lang="en-US" altLang="en-US" sz="1200" b="1" dirty="0"/>
              <a:t>	</a:t>
            </a:r>
            <a:r>
              <a:rPr lang="en-US" altLang="en-US" sz="1200" b="1" dirty="0" smtClean="0"/>
              <a:t>            </a:t>
            </a:r>
            <a:r>
              <a:rPr lang="en-US" altLang="en-US" sz="1200" dirty="0"/>
              <a:t>TBD</a:t>
            </a:r>
          </a:p>
          <a:p>
            <a:pPr lvl="1" eaLnBrk="1" hangingPunct="1">
              <a:spcBef>
                <a:spcPct val="0"/>
              </a:spcBef>
              <a:buFont typeface="Wingdings" panose="05000000000000000000" pitchFamily="2" charset="2"/>
              <a:buNone/>
            </a:pPr>
            <a:r>
              <a:rPr lang="en-US" altLang="en-US" sz="1200" b="1" dirty="0"/>
              <a:t>	</a:t>
            </a:r>
            <a:r>
              <a:rPr lang="en-US" altLang="en-US" sz="1200" b="1" dirty="0" smtClean="0"/>
              <a:t>	Occupancy</a:t>
            </a:r>
            <a:r>
              <a:rPr lang="en-US" altLang="en-US" sz="1200" dirty="0"/>
              <a:t>		</a:t>
            </a:r>
            <a:r>
              <a:rPr lang="en-US" altLang="en-US" sz="1200" dirty="0" smtClean="0"/>
              <a:t>            TBD</a:t>
            </a:r>
          </a:p>
          <a:p>
            <a:pPr lvl="1" eaLnBrk="1" hangingPunct="1">
              <a:spcBef>
                <a:spcPct val="0"/>
              </a:spcBef>
              <a:buFont typeface="Wingdings" panose="05000000000000000000" pitchFamily="2" charset="2"/>
              <a:buNone/>
            </a:pPr>
            <a:endParaRPr lang="en-US" altLang="en-US" sz="1200" dirty="0"/>
          </a:p>
          <a:p>
            <a:pPr lvl="1" eaLnBrk="1" hangingPunct="1">
              <a:spcBef>
                <a:spcPct val="0"/>
              </a:spcBef>
              <a:buFont typeface="Wingdings" panose="05000000000000000000" pitchFamily="2" charset="2"/>
              <a:buNone/>
            </a:pPr>
            <a:endParaRPr lang="en-US" altLang="en-US" sz="1200" dirty="0"/>
          </a:p>
        </p:txBody>
      </p:sp>
      <p:sp>
        <p:nvSpPr>
          <p:cNvPr id="118" name="Google Shape;118;p6"/>
          <p:cNvSpPr txBox="1"/>
          <p:nvPr/>
        </p:nvSpPr>
        <p:spPr>
          <a:xfrm>
            <a:off x="3549650" y="519113"/>
            <a:ext cx="3373438" cy="636587"/>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latin typeface="Arial"/>
                <a:ea typeface="Arial"/>
                <a:cs typeface="Arial"/>
                <a:sym typeface="Arial"/>
              </a:rPr>
              <a:t>April 28, 2021</a:t>
            </a:r>
            <a:endParaRPr sz="1800" dirty="0">
              <a:solidFill>
                <a:srgbClr val="990000"/>
              </a:solidFill>
              <a:latin typeface="Arial"/>
              <a:ea typeface="Arial"/>
              <a:cs typeface="Arial"/>
              <a:sym typeface="Arial"/>
            </a:endParaRPr>
          </a:p>
        </p:txBody>
      </p:sp>
      <p:pic>
        <p:nvPicPr>
          <p:cNvPr id="3" name="Picture 2">
            <a:extLst>
              <a:ext uri="{FF2B5EF4-FFF2-40B4-BE49-F238E27FC236}">
                <a16:creationId xmlns:a16="http://schemas.microsoft.com/office/drawing/2014/main" id="{1782F818-6E69-4766-865F-0267A6C856D3}"/>
              </a:ext>
            </a:extLst>
          </p:cNvPr>
          <p:cNvPicPr>
            <a:picLocks noChangeAspect="1"/>
          </p:cNvPicPr>
          <p:nvPr/>
        </p:nvPicPr>
        <p:blipFill>
          <a:blip r:embed="rId3"/>
          <a:stretch>
            <a:fillRect/>
          </a:stretch>
        </p:blipFill>
        <p:spPr>
          <a:xfrm>
            <a:off x="1043910" y="1255477"/>
            <a:ext cx="5011479" cy="25346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p:nvPr/>
        </p:nvSpPr>
        <p:spPr>
          <a:xfrm>
            <a:off x="271463" y="395231"/>
            <a:ext cx="4584700" cy="620826"/>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Architecture Barrier Project</a:t>
            </a:r>
            <a:endParaRPr/>
          </a:p>
        </p:txBody>
      </p:sp>
      <p:sp>
        <p:nvSpPr>
          <p:cNvPr id="145" name="Google Shape;145;p9"/>
          <p:cNvSpPr txBox="1"/>
          <p:nvPr/>
        </p:nvSpPr>
        <p:spPr>
          <a:xfrm>
            <a:off x="901700" y="3697630"/>
            <a:ext cx="5511800" cy="836270"/>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200" b="1" dirty="0" smtClean="0">
                <a:solidFill>
                  <a:schemeClr val="dk1"/>
                </a:solidFill>
                <a:latin typeface="Arial"/>
                <a:ea typeface="Arial"/>
                <a:cs typeface="Arial"/>
                <a:sym typeface="Arial"/>
              </a:rPr>
              <a:t>Project </a:t>
            </a:r>
            <a:r>
              <a:rPr lang="en-US" sz="1200" b="1" dirty="0">
                <a:solidFill>
                  <a:schemeClr val="dk1"/>
                </a:solidFill>
                <a:latin typeface="Arial"/>
                <a:ea typeface="Arial"/>
                <a:cs typeface="Arial"/>
                <a:sym typeface="Arial"/>
              </a:rPr>
              <a:t>Team: </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Architect</a:t>
            </a:r>
            <a:r>
              <a:rPr lang="en-US" sz="1200" b="0" i="0" u="none" strike="noStrike" cap="none" dirty="0">
                <a:solidFill>
                  <a:schemeClr val="dk1"/>
                </a:solidFill>
                <a:latin typeface="Arial"/>
                <a:ea typeface="Arial"/>
                <a:cs typeface="Arial"/>
                <a:sym typeface="Arial"/>
              </a:rPr>
              <a:t>: Steinberg Hart</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Construction Manager</a:t>
            </a:r>
            <a:r>
              <a:rPr lang="en-US" sz="1200" b="0" i="0" u="none" strike="noStrike" cap="none" dirty="0">
                <a:solidFill>
                  <a:schemeClr val="dk1"/>
                </a:solidFill>
                <a:latin typeface="Arial"/>
                <a:ea typeface="Arial"/>
                <a:cs typeface="Arial"/>
                <a:sym typeface="Arial"/>
              </a:rPr>
              <a:t>: Roebbelen (RCMS)</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Contractor</a:t>
            </a:r>
            <a:r>
              <a:rPr lang="en-US" sz="1200" b="0" i="0" u="none" strike="noStrike" cap="none" dirty="0">
                <a:solidFill>
                  <a:schemeClr val="dk1"/>
                </a:solidFill>
                <a:latin typeface="Arial"/>
                <a:ea typeface="Arial"/>
                <a:cs typeface="Arial"/>
                <a:sym typeface="Arial"/>
              </a:rPr>
              <a:t>: </a:t>
            </a:r>
            <a:r>
              <a:rPr lang="en-US" sz="1100" b="0" i="0" u="none" strike="noStrike" cap="none" dirty="0" smtClean="0">
                <a:solidFill>
                  <a:schemeClr val="dk1"/>
                </a:solidFill>
                <a:latin typeface="Arial"/>
                <a:ea typeface="Arial"/>
                <a:cs typeface="Arial"/>
                <a:sym typeface="Arial"/>
              </a:rPr>
              <a:t>JD General Construction</a:t>
            </a:r>
            <a:r>
              <a:rPr lang="en-US" sz="1100" dirty="0" smtClean="0">
                <a:solidFill>
                  <a:schemeClr val="dk1"/>
                </a:solidFill>
              </a:rPr>
              <a:t>, Inc.</a:t>
            </a:r>
            <a:endParaRPr dirty="0"/>
          </a:p>
        </p:txBody>
      </p:sp>
      <p:cxnSp>
        <p:nvCxnSpPr>
          <p:cNvPr id="146" name="Google Shape;146;p9"/>
          <p:cNvCxnSpPr/>
          <p:nvPr/>
        </p:nvCxnSpPr>
        <p:spPr>
          <a:xfrm>
            <a:off x="407988" y="1120775"/>
            <a:ext cx="6583362" cy="0"/>
          </a:xfrm>
          <a:prstGeom prst="straightConnector1">
            <a:avLst/>
          </a:prstGeom>
          <a:noFill/>
          <a:ln w="28575" cap="flat" cmpd="sng">
            <a:solidFill>
              <a:srgbClr val="FFCC00"/>
            </a:solidFill>
            <a:prstDash val="solid"/>
            <a:round/>
            <a:headEnd type="none" w="med" len="med"/>
            <a:tailEnd type="none" w="med" len="med"/>
          </a:ln>
        </p:spPr>
      </p:cxnSp>
      <p:sp>
        <p:nvSpPr>
          <p:cNvPr id="147" name="Google Shape;147;p9"/>
          <p:cNvSpPr txBox="1"/>
          <p:nvPr/>
        </p:nvSpPr>
        <p:spPr>
          <a:xfrm>
            <a:off x="808038" y="4710027"/>
            <a:ext cx="5783262" cy="3308729"/>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000"/>
              <a:buFont typeface="Noto Sans Symbols"/>
              <a:buNone/>
            </a:pPr>
            <a:endParaRPr sz="10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b="1" dirty="0">
                <a:solidFill>
                  <a:schemeClr val="dk1"/>
                </a:solidFill>
                <a:latin typeface="Arial"/>
                <a:ea typeface="Arial"/>
                <a:cs typeface="Arial"/>
                <a:sym typeface="Arial"/>
              </a:rPr>
              <a:t>Project Description:</a:t>
            </a:r>
            <a:endParaRPr dirty="0"/>
          </a:p>
          <a:p>
            <a:pPr marL="0" marR="0" lvl="0" indent="0" algn="l" rtl="0">
              <a:spcBef>
                <a:spcPts val="240"/>
              </a:spcBef>
              <a:spcAft>
                <a:spcPts val="0"/>
              </a:spcAft>
              <a:buClr>
                <a:schemeClr val="dk1"/>
              </a:buClr>
              <a:buSzPts val="1200"/>
              <a:buFont typeface="Arial"/>
              <a:buNone/>
            </a:pPr>
            <a:r>
              <a:rPr lang="en-US" sz="1200" dirty="0">
                <a:solidFill>
                  <a:schemeClr val="dk1"/>
                </a:solidFill>
                <a:latin typeface="Arial"/>
                <a:ea typeface="Arial"/>
                <a:cs typeface="Arial"/>
                <a:sym typeface="Arial"/>
              </a:rPr>
              <a:t>Improvements to accessible counters, safety and security of service windows at the Student Services &amp; Administration Building. Service windows include: Information Desk, Student Services Center, Financial Aid and Admission and Records.</a:t>
            </a:r>
            <a:endParaRPr dirty="0"/>
          </a:p>
          <a:p>
            <a:pPr marL="0" marR="0" lvl="0" indent="0" algn="l" rtl="0">
              <a:spcBef>
                <a:spcPts val="240"/>
              </a:spcBef>
              <a:spcAft>
                <a:spcPts val="0"/>
              </a:spcAft>
              <a:buClr>
                <a:schemeClr val="dk1"/>
              </a:buClr>
              <a:buSzPts val="1200"/>
              <a:buFont typeface="Arial"/>
              <a:buNone/>
            </a:pPr>
            <a:endParaRPr sz="1200" b="1" dirty="0">
              <a:solidFill>
                <a:schemeClr val="dk1"/>
              </a:solidFill>
              <a:latin typeface="Arial"/>
              <a:ea typeface="Arial"/>
              <a:cs typeface="Arial"/>
              <a:sym typeface="Arial"/>
            </a:endParaRPr>
          </a:p>
          <a:p>
            <a:pPr marL="0" marR="0" lvl="0" indent="0" algn="l" rtl="0">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
            </a:r>
            <a:br>
              <a:rPr lang="en-US" sz="1200" b="1" dirty="0">
                <a:solidFill>
                  <a:schemeClr val="dk1"/>
                </a:solidFill>
                <a:latin typeface="Arial"/>
                <a:ea typeface="Arial"/>
                <a:cs typeface="Arial"/>
                <a:sym typeface="Arial"/>
              </a:rPr>
            </a:br>
            <a:r>
              <a:rPr lang="en-US" sz="1200" b="1" dirty="0">
                <a:solidFill>
                  <a:schemeClr val="dk1"/>
                </a:solidFill>
                <a:latin typeface="Arial"/>
                <a:ea typeface="Arial"/>
                <a:cs typeface="Arial"/>
                <a:sym typeface="Arial"/>
              </a:rPr>
              <a:t>Project Update</a:t>
            </a:r>
            <a:r>
              <a:rPr lang="en-US" sz="1200" dirty="0">
                <a:solidFill>
                  <a:schemeClr val="dk1"/>
                </a:solidFill>
                <a:latin typeface="Arial"/>
                <a:ea typeface="Arial"/>
                <a:cs typeface="Arial"/>
                <a:sym typeface="Arial"/>
              </a:rPr>
              <a:t>:</a:t>
            </a:r>
            <a:endParaRPr dirty="0"/>
          </a:p>
          <a:p>
            <a:pPr marL="0" marR="0" lvl="0" indent="0" algn="l" rtl="0">
              <a:spcBef>
                <a:spcPts val="240"/>
              </a:spcBef>
              <a:spcAft>
                <a:spcPts val="0"/>
              </a:spcAft>
              <a:buClr>
                <a:schemeClr val="dk1"/>
              </a:buClr>
              <a:buSzPts val="1200"/>
              <a:buFont typeface="Arial"/>
              <a:buNone/>
            </a:pPr>
            <a:r>
              <a:rPr lang="en-US" sz="1200" dirty="0">
                <a:solidFill>
                  <a:schemeClr val="dk1"/>
                </a:solidFill>
              </a:rPr>
              <a:t>Currently, the p</a:t>
            </a:r>
            <a:r>
              <a:rPr lang="en-US" sz="1200" dirty="0">
                <a:solidFill>
                  <a:schemeClr val="dk1"/>
                </a:solidFill>
                <a:latin typeface="Arial"/>
                <a:ea typeface="Arial"/>
                <a:cs typeface="Arial"/>
                <a:sym typeface="Arial"/>
              </a:rPr>
              <a:t>roject is in the bidding phase. The apparent lowest bid will be submitted </a:t>
            </a:r>
            <a:r>
              <a:rPr lang="en-US" sz="1200" dirty="0">
                <a:solidFill>
                  <a:schemeClr val="dk1"/>
                </a:solidFill>
              </a:rPr>
              <a:t>to the May </a:t>
            </a:r>
            <a:r>
              <a:rPr lang="en-US" sz="1200" dirty="0" smtClean="0">
                <a:solidFill>
                  <a:schemeClr val="dk1"/>
                </a:solidFill>
              </a:rPr>
              <a:t>2021 Board </a:t>
            </a:r>
            <a:r>
              <a:rPr lang="en-US" sz="1200" dirty="0">
                <a:solidFill>
                  <a:schemeClr val="dk1"/>
                </a:solidFill>
              </a:rPr>
              <a:t>meeting and construction is expected to begin in May 2021.</a:t>
            </a:r>
            <a:endParaRPr sz="11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endParaRPr sz="1200" dirty="0">
              <a:solidFill>
                <a:schemeClr val="dk1"/>
              </a:solidFill>
              <a:latin typeface="Arial"/>
              <a:ea typeface="Arial"/>
              <a:cs typeface="Arial"/>
              <a:sym typeface="Arial"/>
            </a:endParaRPr>
          </a:p>
          <a:p>
            <a:pPr eaLnBrk="1" hangingPunct="1">
              <a:spcBef>
                <a:spcPct val="0"/>
              </a:spcBef>
              <a:buFont typeface="Wingdings" panose="05000000000000000000" pitchFamily="2" charset="2"/>
              <a:buNone/>
            </a:pPr>
            <a:r>
              <a:rPr lang="en-US" sz="1200" dirty="0">
                <a:solidFill>
                  <a:schemeClr val="dk1"/>
                </a:solidFill>
                <a:latin typeface="Arial"/>
                <a:ea typeface="Arial"/>
                <a:cs typeface="Arial"/>
                <a:sym typeface="Arial"/>
              </a:rPr>
              <a:t> 	</a:t>
            </a:r>
            <a:r>
              <a:rPr lang="en-US" altLang="en-US" sz="1200" b="1" dirty="0"/>
              <a:t>Design			COMPLETED</a:t>
            </a:r>
          </a:p>
          <a:p>
            <a:pPr eaLnBrk="1" hangingPunct="1">
              <a:spcBef>
                <a:spcPct val="0"/>
              </a:spcBef>
              <a:buFont typeface="Wingdings" panose="05000000000000000000" pitchFamily="2" charset="2"/>
              <a:buNone/>
            </a:pPr>
            <a:r>
              <a:rPr lang="en-US" altLang="en-US" sz="1200" b="1" dirty="0"/>
              <a:t>	DSA Approval</a:t>
            </a:r>
            <a:r>
              <a:rPr lang="en-US" altLang="en-US" sz="1200" dirty="0"/>
              <a:t>		</a:t>
            </a:r>
            <a:r>
              <a:rPr lang="en-US" altLang="en-US" sz="1200" b="1" dirty="0"/>
              <a:t>COMPLETED</a:t>
            </a:r>
          </a:p>
          <a:p>
            <a:pPr lvl="1" eaLnBrk="1" hangingPunct="1">
              <a:spcBef>
                <a:spcPct val="0"/>
              </a:spcBef>
              <a:buFont typeface="Wingdings" panose="05000000000000000000" pitchFamily="2" charset="2"/>
              <a:buNone/>
            </a:pPr>
            <a:r>
              <a:rPr lang="en-US" altLang="en-US" sz="1200" b="1" dirty="0"/>
              <a:t>	Construction	 </a:t>
            </a:r>
            <a:r>
              <a:rPr lang="en-US" altLang="en-US" sz="1200" dirty="0"/>
              <a:t>	    Spring 2021</a:t>
            </a:r>
          </a:p>
          <a:p>
            <a:pPr lvl="1" eaLnBrk="1" hangingPunct="1">
              <a:spcBef>
                <a:spcPct val="0"/>
              </a:spcBef>
              <a:buFont typeface="Wingdings" panose="05000000000000000000" pitchFamily="2" charset="2"/>
              <a:buNone/>
            </a:pPr>
            <a:r>
              <a:rPr lang="en-US" altLang="en-US" sz="1200" b="1" dirty="0"/>
              <a:t>	Occupancy 			        </a:t>
            </a:r>
            <a:r>
              <a:rPr lang="en-US" altLang="en-US" sz="1200" dirty="0"/>
              <a:t>Fall 2021</a:t>
            </a:r>
          </a:p>
        </p:txBody>
      </p:sp>
      <p:sp>
        <p:nvSpPr>
          <p:cNvPr id="148" name="Google Shape;148;p9"/>
          <p:cNvSpPr txBox="1"/>
          <p:nvPr/>
        </p:nvSpPr>
        <p:spPr>
          <a:xfrm>
            <a:off x="3560763" y="387350"/>
            <a:ext cx="3373437" cy="636588"/>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a:t>
            </a:r>
            <a:r>
              <a:rPr lang="en-US" sz="1800" b="1" dirty="0">
                <a:solidFill>
                  <a:srgbClr val="990000"/>
                </a:solidFill>
                <a:latin typeface="Arial"/>
                <a:ea typeface="Arial"/>
                <a:cs typeface="Arial"/>
                <a:sym typeface="Arial"/>
              </a:rPr>
              <a:t>, 2021</a:t>
            </a:r>
            <a:endParaRPr sz="1800" dirty="0">
              <a:solidFill>
                <a:srgbClr val="990000"/>
              </a:solidFill>
              <a:latin typeface="Arial"/>
              <a:ea typeface="Arial"/>
              <a:cs typeface="Arial"/>
              <a:sym typeface="Arial"/>
            </a:endParaRPr>
          </a:p>
        </p:txBody>
      </p:sp>
      <p:pic>
        <p:nvPicPr>
          <p:cNvPr id="149" name="Google Shape;149;p9"/>
          <p:cNvPicPr preferRelativeResize="0"/>
          <p:nvPr/>
        </p:nvPicPr>
        <p:blipFill rotWithShape="1">
          <a:blip r:embed="rId3">
            <a:alphaModFix/>
          </a:blip>
          <a:srcRect/>
          <a:stretch/>
        </p:blipFill>
        <p:spPr>
          <a:xfrm>
            <a:off x="389256" y="1327094"/>
            <a:ext cx="3310413" cy="2044667"/>
          </a:xfrm>
          <a:prstGeom prst="rect">
            <a:avLst/>
          </a:prstGeom>
          <a:noFill/>
          <a:ln>
            <a:noFill/>
          </a:ln>
        </p:spPr>
      </p:pic>
      <p:pic>
        <p:nvPicPr>
          <p:cNvPr id="150" name="Google Shape;150;p9"/>
          <p:cNvPicPr preferRelativeResize="0"/>
          <p:nvPr/>
        </p:nvPicPr>
        <p:blipFill rotWithShape="1">
          <a:blip r:embed="rId4">
            <a:alphaModFix/>
          </a:blip>
          <a:srcRect/>
          <a:stretch/>
        </p:blipFill>
        <p:spPr>
          <a:xfrm>
            <a:off x="3736000" y="1513859"/>
            <a:ext cx="3234953" cy="17576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p:nvPr/>
        </p:nvSpPr>
        <p:spPr>
          <a:xfrm>
            <a:off x="271463" y="395231"/>
            <a:ext cx="4584700" cy="620826"/>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PROJECT PROGRESS REPORT</a:t>
            </a:r>
            <a:endParaRPr/>
          </a:p>
          <a:p>
            <a:pPr marL="0" marR="0" lvl="0" indent="0" algn="l" rtl="0">
              <a:spcBef>
                <a:spcPts val="0"/>
              </a:spcBef>
              <a:spcAft>
                <a:spcPts val="0"/>
              </a:spcAft>
              <a:buClr>
                <a:srgbClr val="990000"/>
              </a:buClr>
              <a:buSzPts val="1700"/>
              <a:buFont typeface="Arial"/>
              <a:buNone/>
            </a:pPr>
            <a:r>
              <a:rPr lang="en-US" sz="1700" b="1">
                <a:solidFill>
                  <a:srgbClr val="990000"/>
                </a:solidFill>
                <a:latin typeface="Arial"/>
                <a:ea typeface="Arial"/>
                <a:cs typeface="Arial"/>
                <a:sym typeface="Arial"/>
              </a:rPr>
              <a:t>B1690 Academic Services Renovation</a:t>
            </a:r>
            <a:endParaRPr/>
          </a:p>
        </p:txBody>
      </p:sp>
      <p:sp>
        <p:nvSpPr>
          <p:cNvPr id="135" name="Google Shape;135;p8"/>
          <p:cNvSpPr txBox="1"/>
          <p:nvPr/>
        </p:nvSpPr>
        <p:spPr>
          <a:xfrm>
            <a:off x="717550" y="4097338"/>
            <a:ext cx="5511800" cy="836270"/>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200" b="1" dirty="0" smtClean="0">
                <a:solidFill>
                  <a:schemeClr val="dk1"/>
                </a:solidFill>
                <a:latin typeface="Arial"/>
                <a:ea typeface="Arial"/>
                <a:cs typeface="Arial"/>
                <a:sym typeface="Arial"/>
              </a:rPr>
              <a:t>Project </a:t>
            </a:r>
            <a:r>
              <a:rPr lang="en-US" sz="1200" b="1" dirty="0">
                <a:solidFill>
                  <a:schemeClr val="dk1"/>
                </a:solidFill>
                <a:latin typeface="Arial"/>
                <a:ea typeface="Arial"/>
                <a:cs typeface="Arial"/>
                <a:sym typeface="Arial"/>
              </a:rPr>
              <a:t>Team: </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Architect</a:t>
            </a:r>
            <a:r>
              <a:rPr lang="en-US" sz="1200" b="0" i="0" u="none" strike="noStrike" cap="none" dirty="0">
                <a:solidFill>
                  <a:schemeClr val="dk1"/>
                </a:solidFill>
                <a:latin typeface="Arial"/>
                <a:ea typeface="Arial"/>
                <a:cs typeface="Arial"/>
                <a:sym typeface="Arial"/>
              </a:rPr>
              <a:t>: Steinberg Hart</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Construction Manager</a:t>
            </a:r>
            <a:r>
              <a:rPr lang="en-US" sz="1200" b="0" i="0" u="none" strike="noStrike" cap="none" dirty="0">
                <a:solidFill>
                  <a:schemeClr val="dk1"/>
                </a:solidFill>
                <a:latin typeface="Arial"/>
                <a:ea typeface="Arial"/>
                <a:cs typeface="Arial"/>
                <a:sym typeface="Arial"/>
              </a:rPr>
              <a:t>: Roebbelen (RCMS)</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Contractor</a:t>
            </a:r>
            <a:r>
              <a:rPr lang="en-US" sz="1200" b="0" i="0" u="none" strike="noStrike" cap="none" dirty="0">
                <a:solidFill>
                  <a:schemeClr val="dk1"/>
                </a:solidFill>
                <a:latin typeface="Arial"/>
                <a:ea typeface="Arial"/>
                <a:cs typeface="Arial"/>
                <a:sym typeface="Arial"/>
              </a:rPr>
              <a:t>: </a:t>
            </a:r>
            <a:r>
              <a:rPr lang="en-US" sz="1100" b="0" i="0" u="none" strike="noStrike" cap="none" dirty="0">
                <a:solidFill>
                  <a:schemeClr val="dk1"/>
                </a:solidFill>
                <a:latin typeface="Arial"/>
                <a:ea typeface="Arial"/>
                <a:cs typeface="Arial"/>
                <a:sym typeface="Arial"/>
              </a:rPr>
              <a:t>J.D. General Construction, Inc. </a:t>
            </a:r>
            <a:endParaRPr dirty="0"/>
          </a:p>
        </p:txBody>
      </p:sp>
      <p:cxnSp>
        <p:nvCxnSpPr>
          <p:cNvPr id="136" name="Google Shape;136;p8"/>
          <p:cNvCxnSpPr/>
          <p:nvPr/>
        </p:nvCxnSpPr>
        <p:spPr>
          <a:xfrm>
            <a:off x="407988" y="1120775"/>
            <a:ext cx="6583362" cy="0"/>
          </a:xfrm>
          <a:prstGeom prst="straightConnector1">
            <a:avLst/>
          </a:prstGeom>
          <a:noFill/>
          <a:ln w="28575" cap="flat" cmpd="sng">
            <a:solidFill>
              <a:srgbClr val="FFCC00"/>
            </a:solidFill>
            <a:prstDash val="solid"/>
            <a:round/>
            <a:headEnd type="none" w="med" len="med"/>
            <a:tailEnd type="none" w="med" len="med"/>
          </a:ln>
        </p:spPr>
      </p:cxnSp>
      <p:sp>
        <p:nvSpPr>
          <p:cNvPr id="137" name="Google Shape;137;p8"/>
          <p:cNvSpPr txBox="1"/>
          <p:nvPr/>
        </p:nvSpPr>
        <p:spPr>
          <a:xfrm>
            <a:off x="808038" y="5067300"/>
            <a:ext cx="5783262" cy="3406192"/>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000"/>
              <a:buFont typeface="Noto Sans Symbols"/>
              <a:buNone/>
            </a:pPr>
            <a:endParaRPr sz="10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b="1" dirty="0">
                <a:solidFill>
                  <a:schemeClr val="dk1"/>
                </a:solidFill>
                <a:latin typeface="Arial"/>
                <a:ea typeface="Arial"/>
                <a:cs typeface="Arial"/>
                <a:sym typeface="Arial"/>
              </a:rPr>
              <a:t>Project Description:</a:t>
            </a:r>
            <a:endParaRPr dirty="0"/>
          </a:p>
          <a:p>
            <a:pPr marL="0" marR="0" lvl="0" indent="0" algn="l" rtl="0">
              <a:spcBef>
                <a:spcPts val="240"/>
              </a:spcBef>
              <a:spcAft>
                <a:spcPts val="0"/>
              </a:spcAft>
              <a:buClr>
                <a:schemeClr val="dk1"/>
              </a:buClr>
              <a:buSzPts val="1200"/>
              <a:buFont typeface="Arial"/>
              <a:buNone/>
            </a:pPr>
            <a:r>
              <a:rPr lang="en-US" sz="1200" dirty="0">
                <a:solidFill>
                  <a:schemeClr val="dk1"/>
                </a:solidFill>
                <a:latin typeface="Arial"/>
                <a:ea typeface="Arial"/>
                <a:cs typeface="Arial"/>
                <a:sym typeface="Arial"/>
              </a:rPr>
              <a:t>To enhance the functionality of the Academic Services Area. The improvements include:  Expansion of the VP’s office, to provide meeting space, three additional offices and smaller storage area, a more inviting reception area with the central area providing space to display collateral materials</a:t>
            </a:r>
            <a:endParaRPr dirty="0"/>
          </a:p>
          <a:p>
            <a:pPr marL="0" marR="0" lvl="0" indent="0" algn="l" rtl="0">
              <a:spcBef>
                <a:spcPts val="240"/>
              </a:spcBef>
              <a:spcAft>
                <a:spcPts val="0"/>
              </a:spcAft>
              <a:buClr>
                <a:schemeClr val="dk1"/>
              </a:buClr>
              <a:buSzPts val="1200"/>
              <a:buFont typeface="Arial"/>
              <a:buNone/>
            </a:pPr>
            <a:endParaRPr sz="1200" b="1" dirty="0">
              <a:solidFill>
                <a:schemeClr val="dk1"/>
              </a:solidFill>
              <a:latin typeface="Arial"/>
              <a:ea typeface="Arial"/>
              <a:cs typeface="Arial"/>
              <a:sym typeface="Arial"/>
            </a:endParaRPr>
          </a:p>
          <a:p>
            <a:pPr marL="0" marR="0" lvl="0" indent="0" algn="l" rtl="0">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Project Update</a:t>
            </a:r>
            <a:r>
              <a:rPr lang="en-US" sz="1200" dirty="0">
                <a:solidFill>
                  <a:schemeClr val="dk1"/>
                </a:solidFill>
                <a:latin typeface="Arial"/>
                <a:ea typeface="Arial"/>
                <a:cs typeface="Arial"/>
                <a:sym typeface="Arial"/>
              </a:rPr>
              <a:t>:</a:t>
            </a:r>
            <a:endParaRPr dirty="0"/>
          </a:p>
          <a:p>
            <a:pPr lvl="0">
              <a:buClr>
                <a:schemeClr val="dk1"/>
              </a:buClr>
              <a:buSzPts val="1200"/>
            </a:pPr>
            <a:r>
              <a:rPr lang="en-US" sz="1200" dirty="0"/>
              <a:t>Construction of B1690 suite is completed, with minor punch list items taking place. B1690 occupants returned to their offices at the end of March. Final completion of the project is expected May 2021, with Notice of Completion going to the June Board for approval.</a:t>
            </a:r>
            <a:r>
              <a:rPr lang="en-US" sz="1200" dirty="0" smtClean="0">
                <a:solidFill>
                  <a:schemeClr val="dk1"/>
                </a:solidFill>
              </a:rPr>
              <a:t>.</a:t>
            </a:r>
            <a:endParaRPr lang="en-US" sz="1200" dirty="0">
              <a:solidFill>
                <a:schemeClr val="dk1"/>
              </a:solidFill>
            </a:endParaRPr>
          </a:p>
          <a:p>
            <a:pPr marL="0" marR="0" lvl="0" indent="0" algn="l" rtl="0">
              <a:spcBef>
                <a:spcPts val="0"/>
              </a:spcBef>
              <a:spcAft>
                <a:spcPts val="0"/>
              </a:spcAft>
              <a:buClr>
                <a:schemeClr val="dk1"/>
              </a:buClr>
              <a:buSzPts val="1200"/>
              <a:buFont typeface="Noto Sans Symbols"/>
              <a:buNone/>
            </a:pPr>
            <a:endParaRPr sz="1200" dirty="0">
              <a:solidFill>
                <a:schemeClr val="dk1"/>
              </a:solidFill>
              <a:latin typeface="Arial"/>
              <a:ea typeface="Arial"/>
              <a:cs typeface="Arial"/>
              <a:sym typeface="Arial"/>
            </a:endParaRPr>
          </a:p>
          <a:p>
            <a:pPr eaLnBrk="1" hangingPunct="1">
              <a:spcBef>
                <a:spcPct val="0"/>
              </a:spcBef>
              <a:buFont typeface="Wingdings" panose="05000000000000000000" pitchFamily="2" charset="2"/>
              <a:buNone/>
            </a:pPr>
            <a:r>
              <a:rPr lang="en-US" sz="1200" dirty="0">
                <a:solidFill>
                  <a:schemeClr val="dk1"/>
                </a:solidFill>
                <a:latin typeface="Arial"/>
                <a:ea typeface="Arial"/>
                <a:cs typeface="Arial"/>
                <a:sym typeface="Arial"/>
              </a:rPr>
              <a:t> </a:t>
            </a:r>
            <a:r>
              <a:rPr lang="en-US" sz="1200" dirty="0">
                <a:solidFill>
                  <a:schemeClr val="dk1"/>
                </a:solidFill>
              </a:rPr>
              <a:t>	</a:t>
            </a:r>
            <a:r>
              <a:rPr lang="en-US" altLang="en-US" sz="1200" b="1" dirty="0"/>
              <a:t>Design			COMPLETED</a:t>
            </a:r>
          </a:p>
          <a:p>
            <a:pPr lvl="1" eaLnBrk="1" hangingPunct="1">
              <a:spcBef>
                <a:spcPct val="0"/>
              </a:spcBef>
              <a:buFont typeface="Wingdings" panose="05000000000000000000" pitchFamily="2" charset="2"/>
              <a:buNone/>
            </a:pPr>
            <a:r>
              <a:rPr lang="en-US" altLang="en-US" sz="1200" b="1" dirty="0"/>
              <a:t>	DSA Approval		COMPLETED</a:t>
            </a:r>
          </a:p>
          <a:p>
            <a:pPr lvl="1" eaLnBrk="1" hangingPunct="1">
              <a:spcBef>
                <a:spcPct val="0"/>
              </a:spcBef>
              <a:buFont typeface="Wingdings" panose="05000000000000000000" pitchFamily="2" charset="2"/>
              <a:buNone/>
            </a:pPr>
            <a:r>
              <a:rPr lang="en-US" altLang="en-US" sz="1200" b="1" dirty="0"/>
              <a:t>	Construction	</a:t>
            </a:r>
            <a:r>
              <a:rPr lang="en-US" altLang="en-US" sz="1200" dirty="0"/>
              <a:t>	    </a:t>
            </a:r>
            <a:r>
              <a:rPr lang="en-US" altLang="en-US" sz="1200" dirty="0" smtClean="0"/>
              <a:t>In Progress</a:t>
            </a:r>
            <a:endParaRPr lang="en-US" altLang="en-US" sz="1200" dirty="0"/>
          </a:p>
          <a:p>
            <a:pPr lvl="1" eaLnBrk="1" hangingPunct="1">
              <a:spcBef>
                <a:spcPct val="0"/>
              </a:spcBef>
              <a:buFont typeface="Wingdings" panose="05000000000000000000" pitchFamily="2" charset="2"/>
              <a:buNone/>
            </a:pPr>
            <a:r>
              <a:rPr lang="en-US" altLang="en-US" sz="1200" b="1" dirty="0"/>
              <a:t>	Occupancy 	                                              </a:t>
            </a:r>
            <a:r>
              <a:rPr lang="en-US" altLang="en-US" sz="1200" dirty="0"/>
              <a:t>Spring 2021</a:t>
            </a:r>
            <a:endParaRPr dirty="0"/>
          </a:p>
        </p:txBody>
      </p:sp>
      <p:sp>
        <p:nvSpPr>
          <p:cNvPr id="138" name="Google Shape;138;p8"/>
          <p:cNvSpPr txBox="1"/>
          <p:nvPr/>
        </p:nvSpPr>
        <p:spPr>
          <a:xfrm>
            <a:off x="3560763" y="387350"/>
            <a:ext cx="3373437" cy="636588"/>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a:t>
            </a:r>
            <a:r>
              <a:rPr lang="en-US" sz="1800" b="1" dirty="0">
                <a:solidFill>
                  <a:srgbClr val="990000"/>
                </a:solidFill>
                <a:latin typeface="Arial"/>
                <a:ea typeface="Arial"/>
                <a:cs typeface="Arial"/>
                <a:sym typeface="Arial"/>
              </a:rPr>
              <a:t>, 2021</a:t>
            </a:r>
            <a:endParaRPr sz="1800" dirty="0">
              <a:solidFill>
                <a:srgbClr val="990000"/>
              </a:solidFill>
              <a:latin typeface="Arial"/>
              <a:ea typeface="Arial"/>
              <a:cs typeface="Arial"/>
              <a:sym typeface="Arial"/>
            </a:endParaRPr>
          </a:p>
        </p:txBody>
      </p:sp>
      <p:pic>
        <p:nvPicPr>
          <p:cNvPr id="139" name="Google Shape;139;p8"/>
          <p:cNvPicPr preferRelativeResize="0"/>
          <p:nvPr/>
        </p:nvPicPr>
        <p:blipFill rotWithShape="1">
          <a:blip r:embed="rId3">
            <a:alphaModFix/>
          </a:blip>
          <a:srcRect/>
          <a:stretch/>
        </p:blipFill>
        <p:spPr>
          <a:xfrm>
            <a:off x="1174577" y="1252666"/>
            <a:ext cx="5054773" cy="27127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p:nvPr/>
        </p:nvSpPr>
        <p:spPr>
          <a:xfrm>
            <a:off x="271463" y="395231"/>
            <a:ext cx="4584700" cy="620826"/>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PROJECT PROGRESS REPORT</a:t>
            </a:r>
            <a:endParaRPr dirty="0"/>
          </a:p>
          <a:p>
            <a:pPr marL="0" marR="0" lvl="0" indent="0" algn="l"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Domestic Water Booster System Project</a:t>
            </a:r>
            <a:endParaRPr dirty="0"/>
          </a:p>
        </p:txBody>
      </p:sp>
      <p:sp>
        <p:nvSpPr>
          <p:cNvPr id="145" name="Google Shape;145;p9"/>
          <p:cNvSpPr txBox="1"/>
          <p:nvPr/>
        </p:nvSpPr>
        <p:spPr>
          <a:xfrm>
            <a:off x="901700" y="3697630"/>
            <a:ext cx="5511800" cy="836270"/>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200"/>
              <a:buFont typeface="Arial"/>
              <a:buNone/>
            </a:pPr>
            <a:r>
              <a:rPr lang="en-US" sz="1200" b="1" dirty="0" smtClean="0">
                <a:solidFill>
                  <a:schemeClr val="dk1"/>
                </a:solidFill>
                <a:latin typeface="Arial"/>
                <a:ea typeface="Arial"/>
                <a:cs typeface="Arial"/>
                <a:sym typeface="Arial"/>
              </a:rPr>
              <a:t>Project </a:t>
            </a:r>
            <a:r>
              <a:rPr lang="en-US" sz="1200" b="1" dirty="0">
                <a:solidFill>
                  <a:schemeClr val="dk1"/>
                </a:solidFill>
                <a:latin typeface="Arial"/>
                <a:ea typeface="Arial"/>
                <a:cs typeface="Arial"/>
                <a:sym typeface="Arial"/>
              </a:rPr>
              <a:t>Team: </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Architect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Sandis</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Construction Manager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Roebbelen</a:t>
            </a:r>
            <a:r>
              <a:rPr lang="en-US" sz="1200" b="0" i="0" u="none" strike="noStrike" cap="none" dirty="0">
                <a:solidFill>
                  <a:schemeClr val="dk1"/>
                </a:solidFill>
                <a:latin typeface="Arial"/>
                <a:ea typeface="Arial"/>
                <a:cs typeface="Arial"/>
                <a:sym typeface="Arial"/>
              </a:rPr>
              <a:t> (RCMS)</a:t>
            </a:r>
            <a:endParaRPr dirty="0"/>
          </a:p>
          <a:p>
            <a:pPr marL="692150" marR="0" lvl="1"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Arial"/>
                <a:ea typeface="Arial"/>
                <a:cs typeface="Arial"/>
                <a:sym typeface="Arial"/>
              </a:rPr>
              <a:t>	Contractor</a:t>
            </a:r>
            <a:r>
              <a:rPr lang="en-US" sz="1200" b="0" i="0" u="none" strike="noStrike" cap="none" dirty="0">
                <a:solidFill>
                  <a:schemeClr val="dk1"/>
                </a:solidFill>
                <a:latin typeface="Arial"/>
                <a:ea typeface="Arial"/>
                <a:cs typeface="Arial"/>
                <a:sym typeface="Arial"/>
              </a:rPr>
              <a:t>: </a:t>
            </a:r>
            <a:r>
              <a:rPr lang="en-US" sz="1100" b="0" i="0" u="none" strike="noStrike" cap="none" dirty="0">
                <a:solidFill>
                  <a:schemeClr val="dk1"/>
                </a:solidFill>
                <a:latin typeface="Arial"/>
                <a:ea typeface="Arial"/>
                <a:cs typeface="Arial"/>
                <a:sym typeface="Arial"/>
              </a:rPr>
              <a:t>TBD</a:t>
            </a:r>
            <a:endParaRPr dirty="0"/>
          </a:p>
        </p:txBody>
      </p:sp>
      <p:cxnSp>
        <p:nvCxnSpPr>
          <p:cNvPr id="146" name="Google Shape;146;p9"/>
          <p:cNvCxnSpPr/>
          <p:nvPr/>
        </p:nvCxnSpPr>
        <p:spPr>
          <a:xfrm>
            <a:off x="407988" y="1120775"/>
            <a:ext cx="6583362" cy="0"/>
          </a:xfrm>
          <a:prstGeom prst="straightConnector1">
            <a:avLst/>
          </a:prstGeom>
          <a:noFill/>
          <a:ln w="28575" cap="flat" cmpd="sng">
            <a:solidFill>
              <a:srgbClr val="FFCC00"/>
            </a:solidFill>
            <a:prstDash val="solid"/>
            <a:round/>
            <a:headEnd type="none" w="med" len="med"/>
            <a:tailEnd type="none" w="med" len="med"/>
          </a:ln>
        </p:spPr>
      </p:cxnSp>
      <p:sp>
        <p:nvSpPr>
          <p:cNvPr id="147" name="Google Shape;147;p9"/>
          <p:cNvSpPr txBox="1"/>
          <p:nvPr/>
        </p:nvSpPr>
        <p:spPr>
          <a:xfrm>
            <a:off x="808038" y="4710027"/>
            <a:ext cx="5783262" cy="3847338"/>
          </a:xfrm>
          <a:prstGeom prst="rect">
            <a:avLst/>
          </a:prstGeom>
          <a:noFill/>
          <a:ln>
            <a:noFill/>
          </a:ln>
        </p:spPr>
        <p:txBody>
          <a:bodyPr spcFirstLastPara="1" wrap="square" lIns="96650" tIns="48325" rIns="96650" bIns="48325" anchor="t" anchorCtr="0">
            <a:spAutoFit/>
          </a:bodyPr>
          <a:lstStyle/>
          <a:p>
            <a:pPr marL="0" marR="0" lvl="0" indent="0" algn="l" rtl="0">
              <a:spcBef>
                <a:spcPts val="0"/>
              </a:spcBef>
              <a:spcAft>
                <a:spcPts val="0"/>
              </a:spcAft>
              <a:buClr>
                <a:schemeClr val="dk1"/>
              </a:buClr>
              <a:buSzPts val="1000"/>
              <a:buFont typeface="Noto Sans Symbols"/>
              <a:buNone/>
            </a:pPr>
            <a:endParaRPr sz="1000" b="1"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r>
              <a:rPr lang="en-US" sz="1200" b="1" dirty="0">
                <a:solidFill>
                  <a:schemeClr val="dk1"/>
                </a:solidFill>
                <a:latin typeface="Arial"/>
                <a:ea typeface="Arial"/>
                <a:cs typeface="Arial"/>
                <a:sym typeface="Arial"/>
              </a:rPr>
              <a:t>Project Description:</a:t>
            </a:r>
            <a:endParaRPr dirty="0"/>
          </a:p>
          <a:p>
            <a:pPr marL="0" marR="0">
              <a:spcBef>
                <a:spcPts val="0"/>
              </a:spcBef>
              <a:spcAft>
                <a:spcPts val="0"/>
              </a:spcAft>
            </a:pPr>
            <a:r>
              <a:rPr lang="en-US" sz="1200" dirty="0">
                <a:effectLst/>
                <a:latin typeface="+mn-lt"/>
                <a:ea typeface="Arial" panose="020B0604020202020204" pitchFamily="34" charset="0"/>
              </a:rPr>
              <a:t>The project is intended to provide a booster pump system to raise </a:t>
            </a:r>
            <a:r>
              <a:rPr lang="en-US" sz="1200" dirty="0" smtClean="0">
                <a:effectLst/>
                <a:latin typeface="+mn-lt"/>
                <a:ea typeface="Arial" panose="020B0604020202020204" pitchFamily="34" charset="0"/>
              </a:rPr>
              <a:t>the overall  </a:t>
            </a:r>
            <a:r>
              <a:rPr lang="en-US" sz="1200" dirty="0">
                <a:effectLst/>
                <a:latin typeface="+mn-lt"/>
                <a:ea typeface="Arial" panose="020B0604020202020204" pitchFamily="34" charset="0"/>
              </a:rPr>
              <a:t>campus domestic water pressure. Pressure reducing valves will be installed at selected buildings to prevent overpressure of the plumbing fixtures.</a:t>
            </a:r>
            <a:endParaRPr lang="en-US" sz="1200" dirty="0">
              <a:effectLst/>
              <a:latin typeface="+mn-lt"/>
              <a:ea typeface="Times New Roman" panose="02020603050405020304" pitchFamily="18" charset="0"/>
            </a:endParaRPr>
          </a:p>
          <a:p>
            <a:pPr marL="0" marR="0" lvl="0" indent="0" algn="l" rtl="0">
              <a:spcBef>
                <a:spcPts val="240"/>
              </a:spcBef>
              <a:spcAft>
                <a:spcPts val="0"/>
              </a:spcAft>
              <a:buClr>
                <a:schemeClr val="dk1"/>
              </a:buClr>
              <a:buSzPts val="1200"/>
              <a:buFont typeface="Arial"/>
              <a:buNone/>
            </a:pPr>
            <a:endParaRPr lang="en-US" sz="1200" b="1" dirty="0">
              <a:solidFill>
                <a:schemeClr val="dk1"/>
              </a:solidFill>
              <a:latin typeface="Arial"/>
              <a:ea typeface="Arial"/>
              <a:cs typeface="Arial"/>
              <a:sym typeface="Arial"/>
            </a:endParaRPr>
          </a:p>
          <a:p>
            <a:pPr marL="0" marR="0" lvl="0" indent="0" algn="l" rtl="0">
              <a:spcBef>
                <a:spcPts val="240"/>
              </a:spcBef>
              <a:spcAft>
                <a:spcPts val="0"/>
              </a:spcAft>
              <a:buClr>
                <a:schemeClr val="dk1"/>
              </a:buClr>
              <a:buSzPts val="1200"/>
              <a:buFont typeface="Arial"/>
              <a:buNone/>
            </a:pPr>
            <a:r>
              <a:rPr lang="en-US" sz="1200" b="1" dirty="0">
                <a:solidFill>
                  <a:schemeClr val="dk1"/>
                </a:solidFill>
                <a:latin typeface="Arial"/>
                <a:ea typeface="Arial"/>
                <a:cs typeface="Arial"/>
                <a:sym typeface="Arial"/>
              </a:rPr>
              <a:t/>
            </a:r>
            <a:br>
              <a:rPr lang="en-US" sz="1200" b="1" dirty="0">
                <a:solidFill>
                  <a:schemeClr val="dk1"/>
                </a:solidFill>
                <a:latin typeface="Arial"/>
                <a:ea typeface="Arial"/>
                <a:cs typeface="Arial"/>
                <a:sym typeface="Arial"/>
              </a:rPr>
            </a:br>
            <a:r>
              <a:rPr lang="en-US" sz="1200" b="1" dirty="0">
                <a:solidFill>
                  <a:schemeClr val="dk1"/>
                </a:solidFill>
                <a:latin typeface="Arial"/>
                <a:ea typeface="Arial"/>
                <a:cs typeface="Arial"/>
                <a:sym typeface="Arial"/>
              </a:rPr>
              <a:t>Project Update</a:t>
            </a:r>
            <a:r>
              <a:rPr lang="en-US" sz="1200" dirty="0">
                <a:solidFill>
                  <a:schemeClr val="dk1"/>
                </a:solidFill>
                <a:latin typeface="Arial"/>
                <a:ea typeface="Arial"/>
                <a:cs typeface="Arial"/>
                <a:sym typeface="Arial"/>
              </a:rPr>
              <a:t>:</a:t>
            </a:r>
            <a:endParaRPr dirty="0"/>
          </a:p>
          <a:p>
            <a:pPr>
              <a:spcBef>
                <a:spcPts val="240"/>
              </a:spcBef>
              <a:buClr>
                <a:schemeClr val="dk1"/>
              </a:buClr>
              <a:buSzPts val="1200"/>
            </a:pPr>
            <a:r>
              <a:rPr lang="en-US" sz="1200" dirty="0">
                <a:effectLst/>
                <a:latin typeface="+mn-lt"/>
                <a:ea typeface="Arial" panose="020B0604020202020204" pitchFamily="34" charset="0"/>
              </a:rPr>
              <a:t>Currently, the project is in the bidding phase. The apparent lowest bid will be submitted to the May Board meeting </a:t>
            </a:r>
            <a:r>
              <a:rPr lang="en-US" sz="1200" dirty="0" smtClean="0">
                <a:effectLst/>
                <a:latin typeface="+mn-lt"/>
                <a:ea typeface="Arial" panose="020B0604020202020204" pitchFamily="34" charset="0"/>
              </a:rPr>
              <a:t>for approval, with construction expected </a:t>
            </a:r>
            <a:r>
              <a:rPr lang="en-US" sz="1200" dirty="0">
                <a:effectLst/>
                <a:latin typeface="+mn-lt"/>
                <a:ea typeface="Arial" panose="020B0604020202020204" pitchFamily="34" charset="0"/>
              </a:rPr>
              <a:t>to begin </a:t>
            </a:r>
            <a:r>
              <a:rPr lang="en-US" sz="1200" dirty="0" smtClean="0">
                <a:latin typeface="+mn-lt"/>
                <a:ea typeface="Arial" panose="020B0604020202020204" pitchFamily="34" charset="0"/>
              </a:rPr>
              <a:t>late </a:t>
            </a:r>
            <a:r>
              <a:rPr lang="en-US" sz="1200" dirty="0" smtClean="0">
                <a:effectLst/>
                <a:latin typeface="+mn-lt"/>
                <a:ea typeface="Arial" panose="020B0604020202020204" pitchFamily="34" charset="0"/>
              </a:rPr>
              <a:t>May early June 2021</a:t>
            </a:r>
            <a:r>
              <a:rPr lang="en-US" sz="1200" dirty="0">
                <a:effectLst/>
                <a:latin typeface="+mn-lt"/>
                <a:ea typeface="Arial" panose="020B0604020202020204" pitchFamily="34" charset="0"/>
              </a:rPr>
              <a:t>.</a:t>
            </a:r>
            <a:endParaRPr lang="en-US" sz="1200" dirty="0">
              <a:effectLst/>
              <a:latin typeface="+mn-lt"/>
              <a:ea typeface="Times New Roman" panose="02020603050405020304" pitchFamily="18" charset="0"/>
            </a:endParaRPr>
          </a:p>
          <a:p>
            <a:pPr marL="0" marR="0" lvl="0" indent="0" algn="l" rtl="0">
              <a:spcBef>
                <a:spcPts val="240"/>
              </a:spcBef>
              <a:spcAft>
                <a:spcPts val="0"/>
              </a:spcAft>
              <a:buClr>
                <a:schemeClr val="dk1"/>
              </a:buClr>
              <a:buSzPts val="1200"/>
              <a:buFont typeface="Arial"/>
              <a:buNone/>
            </a:pPr>
            <a:endParaRPr sz="11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Noto Sans Symbols"/>
              <a:buNone/>
            </a:pPr>
            <a:endParaRPr sz="1200" dirty="0">
              <a:solidFill>
                <a:schemeClr val="dk1"/>
              </a:solidFill>
              <a:latin typeface="Arial"/>
              <a:ea typeface="Arial"/>
              <a:cs typeface="Arial"/>
              <a:sym typeface="Arial"/>
            </a:endParaRPr>
          </a:p>
          <a:p>
            <a:pPr eaLnBrk="1" hangingPunct="1">
              <a:spcBef>
                <a:spcPct val="0"/>
              </a:spcBef>
              <a:buFont typeface="Wingdings" panose="05000000000000000000" pitchFamily="2" charset="2"/>
              <a:buNone/>
            </a:pPr>
            <a:r>
              <a:rPr lang="en-US" sz="1200" dirty="0">
                <a:solidFill>
                  <a:schemeClr val="dk1"/>
                </a:solidFill>
                <a:latin typeface="Arial"/>
                <a:ea typeface="Arial"/>
                <a:cs typeface="Arial"/>
                <a:sym typeface="Arial"/>
              </a:rPr>
              <a:t> 	</a:t>
            </a:r>
            <a:endParaRPr lang="en-US" sz="1200" dirty="0" smtClean="0">
              <a:solidFill>
                <a:schemeClr val="dk1"/>
              </a:solidFill>
              <a:latin typeface="Arial"/>
              <a:ea typeface="Arial"/>
              <a:cs typeface="Arial"/>
              <a:sym typeface="Arial"/>
            </a:endParaRPr>
          </a:p>
          <a:p>
            <a:pPr eaLnBrk="1" hangingPunct="1">
              <a:spcBef>
                <a:spcPct val="0"/>
              </a:spcBef>
              <a:buFont typeface="Wingdings" panose="05000000000000000000" pitchFamily="2" charset="2"/>
              <a:buNone/>
            </a:pPr>
            <a:r>
              <a:rPr lang="en-US" altLang="en-US" sz="1200" b="1" dirty="0">
                <a:solidFill>
                  <a:schemeClr val="dk1"/>
                </a:solidFill>
              </a:rPr>
              <a:t>	</a:t>
            </a:r>
            <a:r>
              <a:rPr lang="en-US" altLang="en-US" sz="1200" b="1" dirty="0" smtClean="0"/>
              <a:t>Design</a:t>
            </a:r>
            <a:r>
              <a:rPr lang="en-US" altLang="en-US" sz="1200" b="1" dirty="0"/>
              <a:t>			COMPLETED</a:t>
            </a:r>
          </a:p>
          <a:p>
            <a:pPr eaLnBrk="1" hangingPunct="1">
              <a:spcBef>
                <a:spcPct val="0"/>
              </a:spcBef>
              <a:buFont typeface="Wingdings" panose="05000000000000000000" pitchFamily="2" charset="2"/>
              <a:buNone/>
            </a:pPr>
            <a:r>
              <a:rPr lang="en-US" altLang="en-US" sz="1200" b="1" dirty="0"/>
              <a:t>	Construction	 </a:t>
            </a:r>
            <a:r>
              <a:rPr lang="en-US" altLang="en-US" sz="1200" dirty="0"/>
              <a:t>	    Spring 2021</a:t>
            </a:r>
          </a:p>
          <a:p>
            <a:pPr lvl="1" eaLnBrk="1" hangingPunct="1">
              <a:spcBef>
                <a:spcPct val="0"/>
              </a:spcBef>
              <a:buFont typeface="Wingdings" panose="05000000000000000000" pitchFamily="2" charset="2"/>
              <a:buNone/>
            </a:pPr>
            <a:r>
              <a:rPr lang="en-US" altLang="en-US" sz="1200" b="1" dirty="0"/>
              <a:t>	Completion 			 </a:t>
            </a:r>
            <a:r>
              <a:rPr lang="en-US" altLang="en-US" sz="1200" dirty="0"/>
              <a:t>Summer </a:t>
            </a:r>
            <a:r>
              <a:rPr lang="en-US" altLang="en-US" sz="1200" dirty="0" smtClean="0"/>
              <a:t>2021</a:t>
            </a:r>
          </a:p>
          <a:p>
            <a:pPr lvl="1" eaLnBrk="1" hangingPunct="1">
              <a:spcBef>
                <a:spcPct val="0"/>
              </a:spcBef>
              <a:buFont typeface="Wingdings" panose="05000000000000000000" pitchFamily="2" charset="2"/>
              <a:buNone/>
            </a:pPr>
            <a:endParaRPr lang="en-US" altLang="en-US" sz="1200" dirty="0"/>
          </a:p>
          <a:p>
            <a:pPr lvl="1" eaLnBrk="1" hangingPunct="1">
              <a:spcBef>
                <a:spcPct val="0"/>
              </a:spcBef>
              <a:buFont typeface="Wingdings" panose="05000000000000000000" pitchFamily="2" charset="2"/>
              <a:buNone/>
            </a:pPr>
            <a:endParaRPr lang="en-US" altLang="en-US" sz="1200" dirty="0" smtClean="0"/>
          </a:p>
          <a:p>
            <a:pPr lvl="1" eaLnBrk="1" hangingPunct="1">
              <a:spcBef>
                <a:spcPct val="0"/>
              </a:spcBef>
              <a:buFont typeface="Wingdings" panose="05000000000000000000" pitchFamily="2" charset="2"/>
              <a:buNone/>
            </a:pPr>
            <a:endParaRPr lang="en-US" altLang="en-US" sz="1200" dirty="0"/>
          </a:p>
        </p:txBody>
      </p:sp>
      <p:sp>
        <p:nvSpPr>
          <p:cNvPr id="148" name="Google Shape;148;p9"/>
          <p:cNvSpPr txBox="1"/>
          <p:nvPr/>
        </p:nvSpPr>
        <p:spPr>
          <a:xfrm>
            <a:off x="3560763" y="387350"/>
            <a:ext cx="3373437" cy="636588"/>
          </a:xfrm>
          <a:prstGeom prst="rect">
            <a:avLst/>
          </a:prstGeom>
          <a:noFill/>
          <a:ln>
            <a:noFill/>
          </a:ln>
        </p:spPr>
        <p:txBody>
          <a:bodyPr spcFirstLastPara="1" wrap="square" lIns="96650" tIns="48325" rIns="96650" bIns="48325" anchor="t" anchorCtr="0">
            <a:spAutoFit/>
          </a:bodyPr>
          <a:lstStyle/>
          <a:p>
            <a:pPr marL="0" marR="0" lvl="0" indent="0" algn="r" rtl="0">
              <a:spcBef>
                <a:spcPts val="0"/>
              </a:spcBef>
              <a:spcAft>
                <a:spcPts val="0"/>
              </a:spcAft>
              <a:buClr>
                <a:srgbClr val="990000"/>
              </a:buClr>
              <a:buSzPts val="1700"/>
              <a:buFont typeface="Arial"/>
              <a:buNone/>
            </a:pPr>
            <a:r>
              <a:rPr lang="en-US" sz="1700" b="1" dirty="0">
                <a:solidFill>
                  <a:srgbClr val="990000"/>
                </a:solidFill>
                <a:latin typeface="Arial"/>
                <a:ea typeface="Arial"/>
                <a:cs typeface="Arial"/>
                <a:sym typeface="Arial"/>
              </a:rPr>
              <a:t>LAS POSITAS COLLEGE</a:t>
            </a:r>
            <a:endParaRPr dirty="0"/>
          </a:p>
          <a:p>
            <a:pPr marL="0" marR="0" lvl="0" indent="0" algn="r" rtl="0">
              <a:spcBef>
                <a:spcPts val="0"/>
              </a:spcBef>
              <a:spcAft>
                <a:spcPts val="0"/>
              </a:spcAft>
              <a:buClr>
                <a:srgbClr val="990000"/>
              </a:buClr>
              <a:buSzPts val="1800"/>
              <a:buFont typeface="Arial"/>
              <a:buNone/>
            </a:pPr>
            <a:r>
              <a:rPr lang="en-US" sz="1800" b="1" dirty="0">
                <a:solidFill>
                  <a:srgbClr val="990000"/>
                </a:solidFill>
              </a:rPr>
              <a:t>April 28</a:t>
            </a:r>
            <a:r>
              <a:rPr lang="en-US" sz="1800" b="1" dirty="0">
                <a:solidFill>
                  <a:srgbClr val="990000"/>
                </a:solidFill>
                <a:latin typeface="Arial"/>
                <a:ea typeface="Arial"/>
                <a:cs typeface="Arial"/>
                <a:sym typeface="Arial"/>
              </a:rPr>
              <a:t>, 2021</a:t>
            </a:r>
            <a:endParaRPr sz="1800" dirty="0">
              <a:solidFill>
                <a:srgbClr val="990000"/>
              </a:solidFill>
              <a:latin typeface="Arial"/>
              <a:ea typeface="Arial"/>
              <a:cs typeface="Arial"/>
              <a:sym typeface="Arial"/>
            </a:endParaRPr>
          </a:p>
        </p:txBody>
      </p:sp>
      <p:pic>
        <p:nvPicPr>
          <p:cNvPr id="3" name="Picture 2">
            <a:extLst>
              <a:ext uri="{FF2B5EF4-FFF2-40B4-BE49-F238E27FC236}">
                <a16:creationId xmlns:a16="http://schemas.microsoft.com/office/drawing/2014/main" id="{911A01A2-6059-489E-BF88-BD465A953E21}"/>
              </a:ext>
            </a:extLst>
          </p:cNvPr>
          <p:cNvPicPr>
            <a:picLocks noChangeAspect="1"/>
          </p:cNvPicPr>
          <p:nvPr/>
        </p:nvPicPr>
        <p:blipFill>
          <a:blip r:embed="rId3"/>
          <a:stretch>
            <a:fillRect/>
          </a:stretch>
        </p:blipFill>
        <p:spPr>
          <a:xfrm>
            <a:off x="1580827" y="1369741"/>
            <a:ext cx="4122549" cy="2223170"/>
          </a:xfrm>
          <a:prstGeom prst="rect">
            <a:avLst/>
          </a:prstGeom>
          <a:ln>
            <a:solidFill>
              <a:schemeClr val="accent1"/>
            </a:solidFill>
          </a:ln>
        </p:spPr>
      </p:pic>
    </p:spTree>
    <p:extLst>
      <p:ext uri="{BB962C8B-B14F-4D97-AF65-F5344CB8AC3E}">
        <p14:creationId xmlns:p14="http://schemas.microsoft.com/office/powerpoint/2010/main" val="321969953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1863</Words>
  <Application>Microsoft Office PowerPoint</Application>
  <PresentationFormat>Custom</PresentationFormat>
  <Paragraphs>174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Noto Sans Symbols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AECOM;prik</dc:creator>
  <cp:lastModifiedBy>AKroll</cp:lastModifiedBy>
  <cp:revision>21</cp:revision>
  <dcterms:created xsi:type="dcterms:W3CDTF">2006-07-13T20:07:13Z</dcterms:created>
  <dcterms:modified xsi:type="dcterms:W3CDTF">2021-04-19T19:18:19Z</dcterms:modified>
</cp:coreProperties>
</file>