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1"/>
  </p:notesMasterIdLst>
  <p:sldIdLst>
    <p:sldId id="256" r:id="rId2"/>
    <p:sldId id="261" r:id="rId3"/>
    <p:sldId id="268" r:id="rId4"/>
    <p:sldId id="269" r:id="rId5"/>
    <p:sldId id="266" r:id="rId6"/>
    <p:sldId id="258" r:id="rId7"/>
    <p:sldId id="259" r:id="rId8"/>
    <p:sldId id="265" r:id="rId9"/>
    <p:sldId id="262" r:id="rId10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53" cy="46736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4614" y="0"/>
            <a:ext cx="3057053" cy="46736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EF4D1543-5C5A-4E51-BA78-1C25C8E8DF0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5" y="4479687"/>
            <a:ext cx="5641333" cy="3665776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738"/>
            <a:ext cx="3057053" cy="46736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4614" y="8841738"/>
            <a:ext cx="3057053" cy="46736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B76E1A56-ED38-47AA-B188-A695690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5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E1A56-ED38-47AA-B188-A695690C84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35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1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1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7284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85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7836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82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02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0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9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3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7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5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3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41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7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8B6F-E6F9-49D5-A846-41B85377B34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969BBF-4D0E-4411-90E7-5E5F68E7B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9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lumMod val="9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A71E9-C4E8-417B-839D-C1407831D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258716"/>
            <a:ext cx="7766936" cy="234056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Student Centered Funding Formula</a:t>
            </a:r>
            <a:br>
              <a:rPr lang="en-US" b="1" dirty="0"/>
            </a:br>
            <a:r>
              <a:rPr lang="en-US" b="1" dirty="0"/>
              <a:t>(SCFF)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AB 1809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A82A10-B6C9-408C-8902-6B8F3AC3F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76" y="5442314"/>
            <a:ext cx="2095382" cy="1164101"/>
          </a:xfrm>
          <a:prstGeom prst="rect">
            <a:avLst/>
          </a:prstGeom>
          <a:effectLst>
            <a:outerShdw blurRad="50800" dir="900000" algn="ctr" rotWithShape="0">
              <a:srgbClr val="000000">
                <a:alpha val="84000"/>
              </a:srgbClr>
            </a:outerShdw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427598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E12B9-C595-4B93-BBA5-16200CAA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3274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Cambridge West Partnership?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934A-E52C-4FFF-A5D9-ADD297E44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932" y="1968132"/>
            <a:ext cx="9458334" cy="388077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800" dirty="0"/>
              <a:t>Currently working with 30+ colleges</a:t>
            </a:r>
          </a:p>
          <a:p>
            <a:pPr marL="457200" lvl="1" indent="0">
              <a:buNone/>
            </a:pPr>
            <a:r>
              <a:rPr lang="en-US" sz="1800" dirty="0"/>
              <a:t>Finance, Facilities, Educational &amp; Technology </a:t>
            </a:r>
          </a:p>
          <a:p>
            <a:pPr marL="457200" lvl="1" indent="0">
              <a:buNone/>
            </a:pPr>
            <a:r>
              <a:rPr lang="en-US" sz="1800" dirty="0"/>
              <a:t>2 partners, 3 full-time researchers, &amp; 10 retirees with 300+ years of experience in the CCC system</a:t>
            </a:r>
          </a:p>
          <a:p>
            <a:pPr marL="457200" lvl="1" indent="0">
              <a:buNone/>
            </a:pPr>
            <a:r>
              <a:rPr lang="en-US" sz="1800" dirty="0"/>
              <a:t>Began working on SCFF 1 year ago – Provided technical assistance to CCCCO</a:t>
            </a:r>
          </a:p>
          <a:p>
            <a:pPr marL="457200" lvl="1" indent="0">
              <a:buNone/>
            </a:pPr>
            <a:r>
              <a:rPr lang="en-US" sz="1800" dirty="0"/>
              <a:t>Developed FCMAT SCFF Revenue Calculator</a:t>
            </a:r>
          </a:p>
          <a:p>
            <a:pPr marL="457200" lvl="1" indent="0">
              <a:buNone/>
            </a:pPr>
            <a:r>
              <a:rPr lang="en-US" sz="1800" dirty="0"/>
              <a:t>Currently working with 6 multi-college districts with their local allocation model process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3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FEF63-6AC4-4903-91C6-46587255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Ground Rules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A49DA-09E2-40C1-BB42-4BEC918FC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478" y="1619051"/>
            <a:ext cx="8596668" cy="5056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Recognize the District as the fiscal agent while honoring the unique legacy and culture of each institution</a:t>
            </a:r>
          </a:p>
          <a:p>
            <a:pPr marL="0" indent="0">
              <a:buNone/>
            </a:pPr>
            <a:r>
              <a:rPr lang="en-US" dirty="0"/>
              <a:t>Agree this process is exploratory and some ideas won’t work </a:t>
            </a:r>
          </a:p>
          <a:p>
            <a:pPr marL="0" indent="0">
              <a:buNone/>
            </a:pPr>
            <a:r>
              <a:rPr lang="en-US" dirty="0"/>
              <a:t>Be transparent, simplify and educate while explaining</a:t>
            </a:r>
          </a:p>
          <a:p>
            <a:pPr marL="0" indent="0">
              <a:buNone/>
            </a:pPr>
            <a:r>
              <a:rPr lang="en-US" dirty="0"/>
              <a:t>Use advance preparation, verified data and goals to drive the process</a:t>
            </a:r>
          </a:p>
          <a:p>
            <a:pPr marL="0" indent="0">
              <a:buNone/>
            </a:pPr>
            <a:r>
              <a:rPr lang="en-US" dirty="0"/>
              <a:t>Consider both the revenue inputs and outcomes of proposed budget decisions</a:t>
            </a:r>
          </a:p>
          <a:p>
            <a:pPr marL="0" indent="0">
              <a:buNone/>
            </a:pPr>
            <a:r>
              <a:rPr lang="en-US" dirty="0"/>
              <a:t>Incentivize innovation and program development</a:t>
            </a:r>
          </a:p>
          <a:p>
            <a:pPr marL="0" indent="0">
              <a:buNone/>
            </a:pPr>
            <a:r>
              <a:rPr lang="en-US" dirty="0"/>
              <a:t>Regularly assess progress and use data to inform the decision making and planning process</a:t>
            </a:r>
          </a:p>
          <a:p>
            <a:pPr marL="0" indent="0">
              <a:buNone/>
            </a:pPr>
            <a:r>
              <a:rPr lang="en-US" dirty="0"/>
              <a:t>Use a long term perspective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29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3A8F8-658C-46CD-AC71-EC1A2245F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3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AB 1809 Obligations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DABEF-245E-4066-9DFC-3C1413037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5635"/>
            <a:ext cx="8596668" cy="4345727"/>
          </a:xfrm>
        </p:spPr>
        <p:txBody>
          <a:bodyPr>
            <a:norm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statute states…. Establish your goals to meet the statewide Vision for Success 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				                       </a:t>
            </a:r>
            <a:r>
              <a:rPr lang="en-US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District or College?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Can we do that…. Yet??</a:t>
            </a:r>
          </a:p>
          <a:p>
            <a:pPr lvl="1">
              <a:buClr>
                <a:srgbClr val="90C22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Data Integrity?       How do we compare to the published data from the CCCCO?</a:t>
            </a:r>
          </a:p>
          <a:p>
            <a:pPr lvl="1">
              <a:buClr>
                <a:srgbClr val="90C22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Unduplicated headcounts?       Do we have populations that may not achieve outcomes?</a:t>
            </a:r>
          </a:p>
          <a:p>
            <a:pPr lvl="1">
              <a:buClr>
                <a:srgbClr val="90C22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Understand your “credit FTES”.   Do we have ISA’s, incarcerated or large populations of high school students?</a:t>
            </a:r>
          </a:p>
          <a:p>
            <a:pPr lvl="1">
              <a:buClr>
                <a:srgbClr val="90C22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Do we understand that revenue at the program level has changed?</a:t>
            </a:r>
          </a:p>
          <a:p>
            <a:pPr lvl="1">
              <a:buClr>
                <a:srgbClr val="90C226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Enrollment and SCFF trends.    Go back or look forward?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0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0808C-31FB-478D-B786-6C4AFE16A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b="1" dirty="0"/>
              <a:t>Student Centered Funding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CB353-A3E6-464D-9374-9B6D3BF23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900" dirty="0"/>
              <a:t>The new formula consists of </a:t>
            </a:r>
            <a:r>
              <a:rPr lang="en-US" sz="1900" b="1" u="sng" dirty="0"/>
              <a:t>three</a:t>
            </a:r>
            <a:r>
              <a:rPr lang="en-US" sz="1900" dirty="0"/>
              <a:t> allocations:</a:t>
            </a:r>
          </a:p>
          <a:p>
            <a:endParaRPr lang="en-US" sz="1900" dirty="0"/>
          </a:p>
          <a:p>
            <a:pPr marL="457200" lvl="1" indent="0">
              <a:buNone/>
            </a:pPr>
            <a:r>
              <a:rPr lang="en-US" sz="1900" b="1" i="1" dirty="0"/>
              <a:t>Part 1    Base </a:t>
            </a:r>
            <a:r>
              <a:rPr lang="en-US" sz="1900" i="1" dirty="0"/>
              <a:t>— </a:t>
            </a:r>
            <a:r>
              <a:rPr lang="en-US" sz="1900" dirty="0"/>
              <a:t>Enrollments (FTES). 70% Systemwide</a:t>
            </a:r>
          </a:p>
          <a:p>
            <a:pPr marL="457200" lvl="1" indent="0">
              <a:buNone/>
            </a:pPr>
            <a:endParaRPr lang="en-US" sz="1900" dirty="0"/>
          </a:p>
          <a:p>
            <a:pPr marL="457200" lvl="1" indent="0">
              <a:buNone/>
            </a:pPr>
            <a:r>
              <a:rPr lang="en-US" sz="1900" b="1" i="1" dirty="0"/>
              <a:t>Part 2    Supplemental </a:t>
            </a:r>
            <a:r>
              <a:rPr lang="en-US" sz="1900" i="1" dirty="0"/>
              <a:t>— </a:t>
            </a:r>
            <a:r>
              <a:rPr lang="en-US" sz="1900" dirty="0"/>
              <a:t>Counts of low-income students. 20% Systemwide</a:t>
            </a:r>
          </a:p>
          <a:p>
            <a:pPr lvl="1"/>
            <a:endParaRPr lang="en-US" sz="1900" i="1" dirty="0"/>
          </a:p>
          <a:p>
            <a:pPr marL="457200" lvl="1" indent="0">
              <a:buNone/>
            </a:pPr>
            <a:r>
              <a:rPr lang="en-US" sz="1900" b="1" i="1" dirty="0"/>
              <a:t>Part 3    Student Success </a:t>
            </a:r>
            <a:r>
              <a:rPr lang="en-US" sz="1900" i="1" dirty="0"/>
              <a:t>— </a:t>
            </a:r>
            <a:r>
              <a:rPr lang="en-US" sz="1900" dirty="0"/>
              <a:t>Counts of success outcomes, with “premiums” for outcomes of low-income students. 10% Systemwide</a:t>
            </a:r>
          </a:p>
          <a:p>
            <a:pPr marL="457200" lvl="1" indent="0">
              <a:buNone/>
            </a:pPr>
            <a:endParaRPr lang="en-US" sz="1900" dirty="0"/>
          </a:p>
          <a:p>
            <a:pPr marL="457200" lvl="1" indent="0">
              <a:buNone/>
            </a:pPr>
            <a:r>
              <a:rPr lang="en-US" sz="1900" i="1" dirty="0"/>
              <a:t>**Year 2 -</a:t>
            </a:r>
            <a:r>
              <a:rPr lang="en-US" sz="1900" i="1" u="sng" dirty="0"/>
              <a:t>19/20</a:t>
            </a:r>
            <a:r>
              <a:rPr lang="en-US" sz="1900" i="1" dirty="0"/>
              <a:t> = 65%/20%/15%                  Year 3 - </a:t>
            </a:r>
            <a:r>
              <a:rPr lang="en-US" sz="1900" i="1" u="sng" dirty="0"/>
              <a:t>20/21</a:t>
            </a:r>
            <a:r>
              <a:rPr lang="en-US" sz="1900" i="1" dirty="0"/>
              <a:t> = 60%/20%/20%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80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1B79B-D267-4D39-84EA-4FD807DA9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 1 - Base Allocation 2018-2019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8EF8C-4BEB-43D6-A44C-759A797DF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210" y="2059992"/>
            <a:ext cx="8596668" cy="42480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B06039-335C-44F4-8530-1796A21A8A6A}"/>
              </a:ext>
            </a:extLst>
          </p:cNvPr>
          <p:cNvSpPr txBox="1"/>
          <p:nvPr/>
        </p:nvSpPr>
        <p:spPr>
          <a:xfrm>
            <a:off x="572447" y="4267200"/>
            <a:ext cx="8013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3 Year Average is Credit FTES (less Incarcerated and Special Admit) of the current year projection + prior year actuals + prior-prior year actuals divided by 3.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prstClr val="black"/>
              </a:solidFill>
            </a:endParaRPr>
          </a:p>
          <a:p>
            <a:pPr lvl="0"/>
            <a:endParaRPr lang="en-US" sz="16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Note.. 16/17 &amp; 17/18 Credit FTES include incarcerated and special admit student which inflates your 3-year average for first 3 years. 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AE3942-0712-4075-96C5-49AD19FF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31247"/>
              </p:ext>
            </p:extLst>
          </p:nvPr>
        </p:nvGraphicFramePr>
        <p:xfrm>
          <a:off x="677334" y="1691019"/>
          <a:ext cx="7908290" cy="2493010"/>
        </p:xfrm>
        <a:graphic>
          <a:graphicData uri="http://schemas.openxmlformats.org/drawingml/2006/table">
            <a:tbl>
              <a:tblPr firstRow="1" firstCol="1" bandRow="1"/>
              <a:tblGrid>
                <a:gridCol w="3954145">
                  <a:extLst>
                    <a:ext uri="{9D8B030D-6E8A-4147-A177-3AD203B41FA5}">
                      <a16:colId xmlns:a16="http://schemas.microsoft.com/office/drawing/2014/main" val="413234653"/>
                    </a:ext>
                  </a:extLst>
                </a:gridCol>
                <a:gridCol w="3954145">
                  <a:extLst>
                    <a:ext uri="{9D8B030D-6E8A-4147-A177-3AD203B41FA5}">
                      <a16:colId xmlns:a16="http://schemas.microsoft.com/office/drawing/2014/main" val="1194841148"/>
                    </a:ext>
                  </a:extLst>
                </a:gridCol>
              </a:tblGrid>
              <a:tr h="233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 Allocation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Change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195745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Credit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$3,727 per FTES of 3 Year Average*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2324672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Non-Credit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$3,347 per Non-Credit FTES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183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Career Development &amp; College Preparation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$5,457 per CDCP FTES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857952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Admit - Credit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$5,457 per Special Admit Credit FTES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767067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Admit - CDCP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$5,457 per Special Admit CDCP FTES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650926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Admit – Non-Credit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$3,347 per Special Admit Non-Credit FTES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4549734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Incarcerated - Credit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$5,457 per Incarcerated Credit FTES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798791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Incarcerated - CDCP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$5,457 per Incarcerated CDCP FTES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77691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Incarcerated – Non-Credit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$3,347 per Incarcerated Non-Credit FTES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3090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878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9BF97-3C2E-4B7D-B556-712899D3B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 2 - Supplemental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37EB9-A14F-497E-BB60-DC31964DB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 is based on the unduplicated head counts from the prior year. Individual students may count in 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 areas.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73E89E-AF57-4B29-BEAA-56391A8B5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40166"/>
              </p:ext>
            </p:extLst>
          </p:nvPr>
        </p:nvGraphicFramePr>
        <p:xfrm>
          <a:off x="677334" y="2226486"/>
          <a:ext cx="8182480" cy="1102640"/>
        </p:xfrm>
        <a:graphic>
          <a:graphicData uri="http://schemas.openxmlformats.org/drawingml/2006/table">
            <a:tbl>
              <a:tblPr firstRow="1" firstCol="1" bandRow="1"/>
              <a:tblGrid>
                <a:gridCol w="4070855">
                  <a:extLst>
                    <a:ext uri="{9D8B030D-6E8A-4147-A177-3AD203B41FA5}">
                      <a16:colId xmlns:a16="http://schemas.microsoft.com/office/drawing/2014/main" val="1736549268"/>
                    </a:ext>
                  </a:extLst>
                </a:gridCol>
                <a:gridCol w="4111625">
                  <a:extLst>
                    <a:ext uri="{9D8B030D-6E8A-4147-A177-3AD203B41FA5}">
                      <a16:colId xmlns:a16="http://schemas.microsoft.com/office/drawing/2014/main" val="3392446419"/>
                    </a:ext>
                  </a:extLst>
                </a:gridCol>
              </a:tblGrid>
              <a:tr h="299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 Grant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$919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338069"/>
                  </a:ext>
                </a:extLst>
              </a:tr>
              <a:tr h="299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Promise (BOG)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$919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5531627"/>
                  </a:ext>
                </a:extLst>
              </a:tr>
              <a:tr h="299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$919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41953"/>
                  </a:ext>
                </a:extLst>
              </a:tr>
              <a:tr h="20563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22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656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EE58-8AEC-4053-B4D1-27129CF7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255"/>
          </a:xfrm>
        </p:spPr>
        <p:txBody>
          <a:bodyPr/>
          <a:lstStyle/>
          <a:p>
            <a:r>
              <a:rPr lang="en-US" b="1" dirty="0"/>
              <a:t>Part 3 - Student Success Allocation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5086030-DEF7-4F1F-B3B1-A32DE87021E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1941" y="1283855"/>
          <a:ext cx="9144790" cy="2504631"/>
        </p:xfrm>
        <a:graphic>
          <a:graphicData uri="http://schemas.openxmlformats.org/drawingml/2006/table">
            <a:tbl>
              <a:tblPr firstRow="1" firstCol="1" bandRow="1"/>
              <a:tblGrid>
                <a:gridCol w="3852355">
                  <a:extLst>
                    <a:ext uri="{9D8B030D-6E8A-4147-A177-3AD203B41FA5}">
                      <a16:colId xmlns:a16="http://schemas.microsoft.com/office/drawing/2014/main" val="79310701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666501603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872659787"/>
                    </a:ext>
                  </a:extLst>
                </a:gridCol>
                <a:gridCol w="1607127">
                  <a:extLst>
                    <a:ext uri="{9D8B030D-6E8A-4147-A177-3AD203B41FA5}">
                      <a16:colId xmlns:a16="http://schemas.microsoft.com/office/drawing/2014/main" val="1086423647"/>
                    </a:ext>
                  </a:extLst>
                </a:gridCol>
                <a:gridCol w="738908">
                  <a:extLst>
                    <a:ext uri="{9D8B030D-6E8A-4147-A177-3AD203B41FA5}">
                      <a16:colId xmlns:a16="http://schemas.microsoft.com/office/drawing/2014/main" val="26729287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Outcome (prior year)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Students Rate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Plus, Promise Students Rate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Plus, Pell Students Rate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89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Associates Degree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$333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$500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621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Baccalaureate Degree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$333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$500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631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Associates Degree for Transfer (ADT)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$1,760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$444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$666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8641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+ Unit Certificate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$222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$333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382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Units of CTE Courses Completed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$440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$111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$167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065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 to 4-Year University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$660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$167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$250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425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Completion of Transfer-Level Math &amp; English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$222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$333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2134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Living Wage</a:t>
                      </a:r>
                      <a:endParaRPr lang="en-US" sz="110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$440</a:t>
                      </a:r>
                      <a:endParaRPr lang="en-US" sz="11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$111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$167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*****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6166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F262F48-5381-42E0-83C9-584F942AB473}"/>
              </a:ext>
            </a:extLst>
          </p:cNvPr>
          <p:cNvSpPr/>
          <p:nvPr/>
        </p:nvSpPr>
        <p:spPr>
          <a:xfrm>
            <a:off x="521137" y="3981594"/>
            <a:ext cx="8283575" cy="2437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*Multiple awards count. College granting award gets the count (Data Mart).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**MIS special run. Unduplicated headcount. 9 Units in District to count.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***MIS special run (CSU, UC &amp; Clearinghouse) 12 units at a single district to count.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****MIS special run.  Completion of both Math and English in the same academic year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(fall, winter, spring, summer).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*****MIS special run. Count of students enrolled in prior year that attained a living wage in 	following year.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749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612F3-29EB-4134-A03D-3B8ABA5B5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963816" cy="1320800"/>
          </a:xfrm>
        </p:spPr>
        <p:txBody>
          <a:bodyPr/>
          <a:lstStyle/>
          <a:p>
            <a:r>
              <a:rPr lang="en-US" dirty="0"/>
              <a:t>Moving Forward  </a:t>
            </a:r>
            <a:r>
              <a:rPr lang="en-US" i="1" dirty="0"/>
              <a:t>We (as a committee)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208BC-EF89-4335-9E43-3AE056252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478" y="1787727"/>
            <a:ext cx="8596668" cy="388077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Improve awareness and understanding of the SCFF districtwide</a:t>
            </a:r>
          </a:p>
          <a:p>
            <a:r>
              <a:rPr lang="en-US" dirty="0"/>
              <a:t>Better understand our outcome data related to our student population</a:t>
            </a:r>
          </a:p>
          <a:p>
            <a:r>
              <a:rPr lang="en-US" dirty="0"/>
              <a:t>Develop a district internal revenue allocation model</a:t>
            </a:r>
          </a:p>
          <a:p>
            <a:pPr lvl="1"/>
            <a:r>
              <a:rPr lang="en-US" dirty="0"/>
              <a:t>Collect college level data </a:t>
            </a:r>
          </a:p>
          <a:p>
            <a:pPr lvl="1"/>
            <a:r>
              <a:rPr lang="en-US" dirty="0"/>
              <a:t>Evaluate, validate and analyze the data </a:t>
            </a:r>
          </a:p>
          <a:p>
            <a:pPr lvl="1"/>
            <a:r>
              <a:rPr lang="en-US" dirty="0"/>
              <a:t>Explore strategies to capture outcomes</a:t>
            </a:r>
          </a:p>
          <a:p>
            <a:pPr lvl="1"/>
            <a:r>
              <a:rPr lang="en-US" dirty="0"/>
              <a:t>Compare your data to surrounding college districts if needed</a:t>
            </a:r>
          </a:p>
          <a:p>
            <a:pPr lvl="1"/>
            <a:r>
              <a:rPr lang="en-US" dirty="0"/>
              <a:t>Develop possible models for discussion and evaluation</a:t>
            </a:r>
          </a:p>
          <a:p>
            <a:pPr lvl="1"/>
            <a:r>
              <a:rPr lang="en-US" dirty="0"/>
              <a:t>Adopt a model based on solid evidence, using great data that works for your district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Homework!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2705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539</TotalTime>
  <Words>718</Words>
  <Application>Microsoft Office PowerPoint</Application>
  <PresentationFormat>Widescreen</PresentationFormat>
  <Paragraphs>142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Student Centered Funding Formula (SCFF)  AB 1809</vt:lpstr>
      <vt:lpstr>Cambridge West Partnership?    </vt:lpstr>
      <vt:lpstr>Ground Rules </vt:lpstr>
      <vt:lpstr>AB 1809 Obligations </vt:lpstr>
      <vt:lpstr>Student Centered Funding Formula</vt:lpstr>
      <vt:lpstr>Part 1 - Base Allocation 2018-2019</vt:lpstr>
      <vt:lpstr>Part 2 - Supplemental Allocation</vt:lpstr>
      <vt:lpstr>Part 3 - Student Success Allocation</vt:lpstr>
      <vt:lpstr>Moving Forward  We (as a committee) Will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Centered Funding Formula (SCFF)</dc:title>
  <dc:creator>Cambridge West</dc:creator>
  <cp:lastModifiedBy>Cambridge West</cp:lastModifiedBy>
  <cp:revision>70</cp:revision>
  <cp:lastPrinted>2018-08-20T19:11:04Z</cp:lastPrinted>
  <dcterms:created xsi:type="dcterms:W3CDTF">2018-08-16T21:14:32Z</dcterms:created>
  <dcterms:modified xsi:type="dcterms:W3CDTF">2019-02-27T19:40:56Z</dcterms:modified>
</cp:coreProperties>
</file>