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7" r:id="rId1"/>
  </p:sldMasterIdLst>
  <p:notesMasterIdLst>
    <p:notesMasterId r:id="rId12"/>
  </p:notesMasterIdLst>
  <p:sldIdLst>
    <p:sldId id="257" r:id="rId2"/>
    <p:sldId id="261" r:id="rId3"/>
    <p:sldId id="277" r:id="rId4"/>
    <p:sldId id="263" r:id="rId5"/>
    <p:sldId id="264" r:id="rId6"/>
    <p:sldId id="267" r:id="rId7"/>
    <p:sldId id="272" r:id="rId8"/>
    <p:sldId id="274" r:id="rId9"/>
    <p:sldId id="275" r:id="rId10"/>
    <p:sldId id="27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gan Phillips" initials="MP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5F52"/>
    <a:srgbClr val="38C3DA"/>
    <a:srgbClr val="A70101"/>
    <a:srgbClr val="7F7F7F"/>
    <a:srgbClr val="000000"/>
    <a:srgbClr val="B6B6B6"/>
    <a:srgbClr val="A80000"/>
    <a:srgbClr val="808080"/>
    <a:srgbClr val="00B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4969B2-294B-4C0D-A18F-D7AA39094DE0}" v="32" dt="2019-04-03T23:22:52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7" autoAdjust="0"/>
    <p:restoredTop sz="94660"/>
  </p:normalViewPr>
  <p:slideViewPr>
    <p:cSldViewPr snapToGrid="0">
      <p:cViewPr varScale="1">
        <p:scale>
          <a:sx n="87" d="100"/>
          <a:sy n="87" d="100"/>
        </p:scale>
        <p:origin x="-408" y="-84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24C65-D583-4360-BB97-DB6DF1F700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B9504-DACE-47D5-A118-9F571E7D6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00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Inputs: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[District]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[Date of meeting]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E1A56-ED38-47AA-B188-A695690C84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748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B9504-DACE-47D5-A118-9F571E7D682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16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input: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[date of last meeting]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[date of this meeting]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B9504-DACE-47D5-A118-9F571E7D68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853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input: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[date of last meeting]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[date of this meeting]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B9504-DACE-47D5-A118-9F571E7D68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891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B9504-DACE-47D5-A118-9F571E7D68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290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B9504-DACE-47D5-A118-9F571E7D68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27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B9504-DACE-47D5-A118-9F571E7D68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56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B9504-DACE-47D5-A118-9F571E7D68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11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B9504-DACE-47D5-A118-9F571E7D682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344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B9504-DACE-47D5-A118-9F571E7D682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07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61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64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1605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482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5406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3839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712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19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148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596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406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029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10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535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34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407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961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CA71E9-C4E8-417B-839D-C1407831D1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8260" y="1597891"/>
            <a:ext cx="8470439" cy="3657600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Student Centered Funding Formula (SCFF)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BA3BE5E-B096-47E9-8F10-7A2A491E8C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879" y="6271551"/>
            <a:ext cx="1240763" cy="44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981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315D9BE-3B55-4994-B016-2FE2900D1C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879" y="6271551"/>
            <a:ext cx="1240763" cy="448367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A062A3B4-26F7-4352-9A9D-D054639CA3F2}"/>
              </a:ext>
            </a:extLst>
          </p:cNvPr>
          <p:cNvSpPr txBox="1">
            <a:spLocks noChangeAspect="1"/>
          </p:cNvSpPr>
          <p:nvPr/>
        </p:nvSpPr>
        <p:spPr>
          <a:xfrm>
            <a:off x="677334" y="2347985"/>
            <a:ext cx="9090121" cy="3505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3" indent="0">
              <a:buNone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College </a:t>
            </a:r>
            <a:r>
              <a:rPr lang="en-US" sz="3000" b="1" u="sng" dirty="0">
                <a:latin typeface="Calibri" panose="020F0502020204030204" pitchFamily="34" charset="0"/>
                <a:cs typeface="Calibri" panose="020F0502020204030204" pitchFamily="34" charset="0"/>
              </a:rPr>
              <a:t>Production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percentages using only FTES.    CC – 58.05%         LP – 41.95%</a:t>
            </a:r>
          </a:p>
          <a:p>
            <a:pPr marL="742950" lvl="3" indent="0">
              <a:buNone/>
            </a:pP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3" indent="0">
              <a:buNone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Compare the college </a:t>
            </a:r>
            <a:r>
              <a:rPr lang="en-US" sz="3000" b="1" u="sng" dirty="0">
                <a:latin typeface="Calibri" panose="020F0502020204030204" pitchFamily="34" charset="0"/>
                <a:cs typeface="Calibri" panose="020F0502020204030204" pitchFamily="34" charset="0"/>
              </a:rPr>
              <a:t>Production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percentages using FTES, Supplemental and Student Success combined.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D51559FB-8187-484F-B71C-3CE29719E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85800"/>
            <a:ext cx="8596668" cy="927100"/>
          </a:xfrm>
        </p:spPr>
        <p:txBody>
          <a:bodyPr anchor="ctr">
            <a:normAutofit/>
          </a:bodyPr>
          <a:lstStyle/>
          <a:p>
            <a:pPr marL="685800"/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Next Steps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927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E67C9F-DCFA-4F15-BC90-DE40600A5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85800"/>
            <a:ext cx="8596668" cy="924792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Review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xmlns="" id="{85C7F1E9-A60F-4779-9383-49F74B87B0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7335" y="2514600"/>
            <a:ext cx="9100510" cy="27328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Last Meeting, </a:t>
            </a:r>
            <a:r>
              <a:rPr lang="en-US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we learned about the SCFF in detail.</a:t>
            </a:r>
          </a:p>
          <a:p>
            <a:pPr marL="0" indent="0" algn="ctr">
              <a:buNone/>
            </a:pPr>
            <a:endParaRPr lang="en-US" sz="3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US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Any Questions?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315D9BE-3B55-4994-B016-2FE2900D1C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879" y="6271551"/>
            <a:ext cx="1240763" cy="44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816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E67C9F-DCFA-4F15-BC90-DE40600A5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85800"/>
            <a:ext cx="8596668" cy="924792"/>
          </a:xfrm>
        </p:spPr>
        <p:txBody>
          <a:bodyPr anchor="ctr">
            <a:normAutofit/>
          </a:bodyPr>
          <a:lstStyle/>
          <a:p>
            <a:pPr marL="685800"/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Objective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xmlns="" id="{85C7F1E9-A60F-4779-9383-49F74B87B0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7335" y="2514600"/>
            <a:ext cx="8891538" cy="2732808"/>
          </a:xfrm>
        </p:spPr>
        <p:txBody>
          <a:bodyPr>
            <a:normAutofit/>
          </a:bodyPr>
          <a:lstStyle/>
          <a:p>
            <a:pPr marL="800100" indent="0">
              <a:buNone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Develop a new budget allocation model that respects the current allocation percentage and has a mechanism in place to transition over time that rewards the colleges by maximizing the incentives built into the SCFF.</a:t>
            </a:r>
            <a:endParaRPr lang="en-US" sz="3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315D9BE-3B55-4994-B016-2FE2900D1C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879" y="6271551"/>
            <a:ext cx="1240763" cy="44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901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E67C9F-DCFA-4F15-BC90-DE40600A5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73100"/>
            <a:ext cx="8596668" cy="939800"/>
          </a:xfrm>
        </p:spPr>
        <p:txBody>
          <a:bodyPr anchor="ctr">
            <a:normAutofit/>
          </a:bodyPr>
          <a:lstStyle/>
          <a:p>
            <a:pPr marL="685800"/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Process Overview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315D9BE-3B55-4994-B016-2FE2900D1C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879" y="6271551"/>
            <a:ext cx="1240763" cy="448367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1B2BFB26-D569-4AAE-9FF2-6D94F4BF8B14}"/>
              </a:ext>
            </a:extLst>
          </p:cNvPr>
          <p:cNvSpPr txBox="1">
            <a:spLocks noChangeAspect="1"/>
          </p:cNvSpPr>
          <p:nvPr/>
        </p:nvSpPr>
        <p:spPr>
          <a:xfrm>
            <a:off x="677334" y="2524630"/>
            <a:ext cx="9090121" cy="3505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57300" lvl="3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Research</a:t>
            </a:r>
          </a:p>
          <a:p>
            <a:pPr marL="1257300" lvl="3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Options</a:t>
            </a:r>
          </a:p>
          <a:p>
            <a:pPr marL="1257300" lvl="3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Adoption</a:t>
            </a:r>
          </a:p>
          <a:p>
            <a:pPr marL="1257300" lvl="3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644005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F3065F-A631-4A84-8229-31B4BE00A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98499"/>
            <a:ext cx="10384366" cy="1231899"/>
          </a:xfrm>
        </p:spPr>
        <p:txBody>
          <a:bodyPr anchor="ctr">
            <a:noAutofit/>
          </a:bodyPr>
          <a:lstStyle/>
          <a:p>
            <a:pPr marL="685800"/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Why Are We Going Through This Process?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124A4B-6856-4CA2-A1A5-0B52832C2D31}"/>
              </a:ext>
            </a:extLst>
          </p:cNvPr>
          <p:cNvSpPr>
            <a:spLocks noGrp="1" noChangeAspect="1"/>
          </p:cNvSpPr>
          <p:nvPr>
            <p:ph idx="1"/>
          </p:nvPr>
        </p:nvSpPr>
        <p:spPr>
          <a:xfrm>
            <a:off x="677334" y="2524632"/>
            <a:ext cx="9090121" cy="3505980"/>
          </a:xfrm>
        </p:spPr>
        <p:txBody>
          <a:bodyPr vert="horz" lIns="91440" tIns="45720" rIns="91440" bIns="45720" rtlCol="0">
            <a:normAutofit/>
          </a:bodyPr>
          <a:lstStyle/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Create incentives for the colleges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Improve College goal-setting abilities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Capture every outcome earned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Meet audit requirements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Assist budget development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6B6076D-AD29-4BD9-BA9D-D3F8FA5129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879" y="6271551"/>
            <a:ext cx="1240763" cy="44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837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E67C9F-DCFA-4F15-BC90-DE40600A5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85800"/>
            <a:ext cx="8596668" cy="927100"/>
          </a:xfrm>
        </p:spPr>
        <p:txBody>
          <a:bodyPr anchor="ctr">
            <a:normAutofit/>
          </a:bodyPr>
          <a:lstStyle/>
          <a:p>
            <a:pPr marL="685800"/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Milestone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315D9BE-3B55-4994-B016-2FE2900D1C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879" y="6271551"/>
            <a:ext cx="1240763" cy="448367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A062A3B4-26F7-4352-9A9D-D054639CA3F2}"/>
              </a:ext>
            </a:extLst>
          </p:cNvPr>
          <p:cNvSpPr txBox="1">
            <a:spLocks noChangeAspect="1"/>
          </p:cNvSpPr>
          <p:nvPr/>
        </p:nvSpPr>
        <p:spPr>
          <a:xfrm>
            <a:off x="677334" y="2347985"/>
            <a:ext cx="9090121" cy="3505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57300" lvl="3" indent="-514350">
              <a:buFont typeface="+mj-lt"/>
              <a:buAutoNum type="arabicPeriod"/>
            </a:pP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Data Validation Process</a:t>
            </a:r>
          </a:p>
          <a:p>
            <a:pPr marL="742950" lvl="3" indent="0">
              <a:buNone/>
            </a:pPr>
            <a:endParaRPr lang="en-US" sz="3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57250" lvl="3" indent="0">
              <a:buNone/>
            </a:pPr>
            <a:endParaRPr lang="en-US" sz="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063750" lvl="4" indent="-457200">
              <a:buFont typeface="Arial" panose="020B0604020202020204" pitchFamily="34" charset="0"/>
              <a:buChar char="•"/>
              <a:tabLst>
                <a:tab pos="1943100" algn="l"/>
              </a:tabLst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Why is it important?</a:t>
            </a:r>
          </a:p>
          <a:p>
            <a:pPr marL="2063750" lvl="4" indent="-457200">
              <a:buFont typeface="Arial" panose="020B0604020202020204" pitchFamily="34" charset="0"/>
              <a:buChar char="•"/>
              <a:tabLst>
                <a:tab pos="1943100" algn="l"/>
              </a:tabLst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How will we use the information?</a:t>
            </a:r>
          </a:p>
        </p:txBody>
      </p:sp>
    </p:spTree>
    <p:extLst>
      <p:ext uri="{BB962C8B-B14F-4D97-AF65-F5344CB8AC3E}">
        <p14:creationId xmlns:p14="http://schemas.microsoft.com/office/powerpoint/2010/main" val="2592923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315D9BE-3B55-4994-B016-2FE2900D1C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879" y="6271551"/>
            <a:ext cx="1240763" cy="448367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A062A3B4-26F7-4352-9A9D-D054639CA3F2}"/>
              </a:ext>
            </a:extLst>
          </p:cNvPr>
          <p:cNvSpPr txBox="1">
            <a:spLocks noChangeAspect="1"/>
          </p:cNvSpPr>
          <p:nvPr/>
        </p:nvSpPr>
        <p:spPr>
          <a:xfrm>
            <a:off x="677334" y="2347985"/>
            <a:ext cx="9090121" cy="3505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57300" lvl="3" indent="-514350">
              <a:buFont typeface="+mj-lt"/>
              <a:buAutoNum type="arabicPeriod" startAt="2"/>
            </a:pP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Review the current BAM</a:t>
            </a:r>
          </a:p>
          <a:p>
            <a:pPr marL="742950" lvl="3" indent="0">
              <a:buNone/>
            </a:pPr>
            <a:endParaRPr lang="en-US" sz="3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57300" lvl="3" indent="-514350">
              <a:buFont typeface="+mj-lt"/>
              <a:buAutoNum type="arabicPeriod" startAt="2"/>
            </a:pPr>
            <a:endParaRPr lang="en-US" sz="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20900" lvl="4" indent="-514350">
              <a:buFont typeface="Arial" panose="020B0604020202020204" pitchFamily="34" charset="0"/>
              <a:buChar char="•"/>
              <a:tabLst>
                <a:tab pos="1943100" algn="l"/>
              </a:tabLst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How are funds allocated, currently?</a:t>
            </a:r>
          </a:p>
          <a:p>
            <a:pPr marL="2120900" lvl="4" indent="-514350">
              <a:buFont typeface="Arial" panose="020B0604020202020204" pitchFamily="34" charset="0"/>
              <a:buChar char="•"/>
              <a:tabLst>
                <a:tab pos="1943100" algn="l"/>
              </a:tabLst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What funds are included?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04EBF8D9-7751-4CBE-9460-C7FD8BBC6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860" y="676922"/>
            <a:ext cx="8596668" cy="927100"/>
          </a:xfrm>
        </p:spPr>
        <p:txBody>
          <a:bodyPr anchor="ctr">
            <a:normAutofit/>
          </a:bodyPr>
          <a:lstStyle/>
          <a:p>
            <a:pPr marL="685800"/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Milestone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105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315D9BE-3B55-4994-B016-2FE2900D1C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879" y="6271551"/>
            <a:ext cx="1240763" cy="448367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A062A3B4-26F7-4352-9A9D-D054639CA3F2}"/>
              </a:ext>
            </a:extLst>
          </p:cNvPr>
          <p:cNvSpPr txBox="1">
            <a:spLocks noChangeAspect="1"/>
          </p:cNvSpPr>
          <p:nvPr/>
        </p:nvSpPr>
        <p:spPr>
          <a:xfrm>
            <a:off x="322227" y="1838526"/>
            <a:ext cx="11282467" cy="3632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57300" lvl="3" indent="-514350">
              <a:buFont typeface="+mj-lt"/>
              <a:buAutoNum type="arabicPeriod" startAt="3"/>
            </a:pP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Modeling</a:t>
            </a:r>
          </a:p>
          <a:p>
            <a:pPr marL="1257300" lvl="3" indent="-514350">
              <a:buFont typeface="+mj-lt"/>
              <a:buAutoNum type="arabicPeriod" startAt="3"/>
            </a:pPr>
            <a:endParaRPr lang="en-US" sz="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20900" lvl="4" indent="-514350">
              <a:buFont typeface="Arial" panose="020B0604020202020204" pitchFamily="34" charset="0"/>
              <a:buChar char="•"/>
              <a:tabLst>
                <a:tab pos="1943100" algn="l"/>
              </a:tabLst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Will the model work during growth, declines, etc.?</a:t>
            </a:r>
          </a:p>
          <a:p>
            <a:pPr marL="2120900" lvl="4" indent="-514350">
              <a:buFont typeface="Arial" panose="020B0604020202020204" pitchFamily="34" charset="0"/>
              <a:buChar char="•"/>
              <a:tabLst>
                <a:tab pos="1943100" algn="l"/>
              </a:tabLst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Will the model be sustainable? </a:t>
            </a:r>
          </a:p>
          <a:p>
            <a:pPr marL="2120900" lvl="4" indent="-514350">
              <a:buFont typeface="Arial" panose="020B0604020202020204" pitchFamily="34" charset="0"/>
              <a:buChar char="•"/>
              <a:tabLst>
                <a:tab pos="1943100" algn="l"/>
              </a:tabLst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How does the model deal with one-time funds?</a:t>
            </a:r>
          </a:p>
          <a:p>
            <a:pPr marL="2120900" lvl="4" indent="-514350">
              <a:buFont typeface="Arial" panose="020B0604020202020204" pitchFamily="34" charset="0"/>
              <a:buChar char="•"/>
              <a:tabLst>
                <a:tab pos="1943100" algn="l"/>
              </a:tabLst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Large one-time expenses?</a:t>
            </a:r>
          </a:p>
          <a:p>
            <a:pPr marL="2120900" lvl="4" indent="-514350">
              <a:buFont typeface="Arial" panose="020B0604020202020204" pitchFamily="34" charset="0"/>
              <a:buChar char="•"/>
              <a:tabLst>
                <a:tab pos="1943100" algn="l"/>
              </a:tabLst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Revenue split for district services?</a:t>
            </a:r>
          </a:p>
          <a:p>
            <a:pPr marL="2120900" lvl="4" indent="-514350">
              <a:buFont typeface="Arial" panose="020B0604020202020204" pitchFamily="34" charset="0"/>
              <a:buChar char="•"/>
              <a:tabLst>
                <a:tab pos="1943100" algn="l"/>
              </a:tabLst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How will district-wide expenses be handled?</a:t>
            </a:r>
          </a:p>
          <a:p>
            <a:pPr marL="2120900" lvl="4" indent="-514350">
              <a:buFont typeface="Arial" panose="020B0604020202020204" pitchFamily="34" charset="0"/>
              <a:buChar char="•"/>
              <a:tabLst>
                <a:tab pos="1943100" algn="l"/>
              </a:tabLst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How will district-level compliance be addressed?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87058A31-D7FF-4721-91B8-3E3D1C47BF4B}"/>
              </a:ext>
            </a:extLst>
          </p:cNvPr>
          <p:cNvSpPr txBox="1">
            <a:spLocks/>
          </p:cNvSpPr>
          <p:nvPr/>
        </p:nvSpPr>
        <p:spPr>
          <a:xfrm>
            <a:off x="251206" y="574151"/>
            <a:ext cx="8596668" cy="927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685800"/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Milestone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230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315D9BE-3B55-4994-B016-2FE2900D1C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879" y="6271551"/>
            <a:ext cx="1240763" cy="448367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A062A3B4-26F7-4352-9A9D-D054639CA3F2}"/>
              </a:ext>
            </a:extLst>
          </p:cNvPr>
          <p:cNvSpPr txBox="1">
            <a:spLocks noChangeAspect="1"/>
          </p:cNvSpPr>
          <p:nvPr/>
        </p:nvSpPr>
        <p:spPr>
          <a:xfrm>
            <a:off x="677334" y="2347985"/>
            <a:ext cx="9090121" cy="3505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57300" lvl="3" indent="-514350">
              <a:buFont typeface="+mj-lt"/>
              <a:buAutoNum type="arabicPeriod" startAt="4"/>
            </a:pP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Adoption/Implementation</a:t>
            </a:r>
          </a:p>
          <a:p>
            <a:pPr marL="742950" lvl="3" indent="0">
              <a:buNone/>
            </a:pPr>
            <a:endParaRPr lang="en-US" sz="3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57300" lvl="3" indent="-514350">
              <a:buFont typeface="+mj-lt"/>
              <a:buAutoNum type="arabicPeriod" startAt="4"/>
            </a:pPr>
            <a:endParaRPr lang="en-US" sz="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20900" lvl="4" indent="-514350">
              <a:buFont typeface="Arial" panose="020B0604020202020204" pitchFamily="34" charset="0"/>
              <a:buChar char="•"/>
              <a:tabLst>
                <a:tab pos="1943100" algn="l"/>
              </a:tabLst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Process for </a:t>
            </a:r>
            <a:r>
              <a:rPr lang="en-US" sz="3000" b="1" u="sng" dirty="0">
                <a:latin typeface="Calibri" panose="020F0502020204030204" pitchFamily="34" charset="0"/>
                <a:cs typeface="Calibri" panose="020F0502020204030204" pitchFamily="34" charset="0"/>
              </a:rPr>
              <a:t>adoption</a:t>
            </a:r>
          </a:p>
          <a:p>
            <a:pPr marL="2120900" lvl="4" indent="-514350">
              <a:buFont typeface="Arial" panose="020B0604020202020204" pitchFamily="34" charset="0"/>
              <a:buChar char="•"/>
              <a:tabLst>
                <a:tab pos="1943100" algn="l"/>
              </a:tabLst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Transition to </a:t>
            </a:r>
            <a:r>
              <a:rPr lang="en-US" sz="3000" b="1" u="sng" dirty="0">
                <a:latin typeface="Calibri" panose="020F0502020204030204" pitchFamily="34" charset="0"/>
                <a:cs typeface="Calibri" panose="020F0502020204030204" pitchFamily="34" charset="0"/>
              </a:rPr>
              <a:t>implementation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D51559FB-8187-484F-B71C-3CE29719E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85800"/>
            <a:ext cx="8596668" cy="927100"/>
          </a:xfrm>
        </p:spPr>
        <p:txBody>
          <a:bodyPr anchor="ctr">
            <a:normAutofit/>
          </a:bodyPr>
          <a:lstStyle/>
          <a:p>
            <a:pPr marL="685800"/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Milestone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9107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8">
      <a:dk1>
        <a:sysClr val="windowText" lastClr="000000"/>
      </a:dk1>
      <a:lt1>
        <a:sysClr val="window" lastClr="FFFFFF"/>
      </a:lt1>
      <a:dk2>
        <a:srgbClr val="323232"/>
      </a:dk2>
      <a:lt2>
        <a:srgbClr val="A9A9A9"/>
      </a:lt2>
      <a:accent1>
        <a:srgbClr val="A70101"/>
      </a:accent1>
      <a:accent2>
        <a:srgbClr val="7F7F7F"/>
      </a:accent2>
      <a:accent3>
        <a:srgbClr val="38C3DA"/>
      </a:accent3>
      <a:accent4>
        <a:srgbClr val="B19C7D"/>
      </a:accent4>
      <a:accent5>
        <a:srgbClr val="7F5F52"/>
      </a:accent5>
      <a:accent6>
        <a:srgbClr val="B27D49"/>
      </a:accent6>
      <a:hlink>
        <a:srgbClr val="A70101"/>
      </a:hlink>
      <a:folHlink>
        <a:srgbClr val="8D7654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288</TotalTime>
  <Words>263</Words>
  <Application>Microsoft Office PowerPoint</Application>
  <PresentationFormat>Custom</PresentationFormat>
  <Paragraphs>72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Facet</vt:lpstr>
      <vt:lpstr>Student Centered Funding Formula (SCFF)</vt:lpstr>
      <vt:lpstr>Review</vt:lpstr>
      <vt:lpstr>Objective</vt:lpstr>
      <vt:lpstr>Process Overview</vt:lpstr>
      <vt:lpstr>Why Are We Going Through This Process?</vt:lpstr>
      <vt:lpstr>Milestone</vt:lpstr>
      <vt:lpstr>Milestone</vt:lpstr>
      <vt:lpstr>PowerPoint Presentation</vt:lpstr>
      <vt:lpstr>Milestone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Phillips</dc:creator>
  <cp:lastModifiedBy>trainee</cp:lastModifiedBy>
  <cp:revision>54</cp:revision>
  <dcterms:created xsi:type="dcterms:W3CDTF">2019-04-03T20:35:02Z</dcterms:created>
  <dcterms:modified xsi:type="dcterms:W3CDTF">2019-04-05T19:27:11Z</dcterms:modified>
</cp:coreProperties>
</file>